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heme/themeOverride1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343" r:id="rId2"/>
    <p:sldId id="327" r:id="rId3"/>
    <p:sldId id="256" r:id="rId4"/>
    <p:sldId id="387" r:id="rId5"/>
    <p:sldId id="333" r:id="rId6"/>
    <p:sldId id="345" r:id="rId7"/>
    <p:sldId id="336" r:id="rId8"/>
    <p:sldId id="348" r:id="rId9"/>
    <p:sldId id="349" r:id="rId10"/>
    <p:sldId id="371" r:id="rId11"/>
    <p:sldId id="398" r:id="rId12"/>
    <p:sldId id="366" r:id="rId13"/>
    <p:sldId id="367" r:id="rId14"/>
    <p:sldId id="399" r:id="rId15"/>
    <p:sldId id="369" r:id="rId16"/>
    <p:sldId id="370" r:id="rId17"/>
    <p:sldId id="400" r:id="rId18"/>
    <p:sldId id="382" r:id="rId19"/>
    <p:sldId id="381" r:id="rId20"/>
    <p:sldId id="383" r:id="rId21"/>
    <p:sldId id="365" r:id="rId22"/>
    <p:sldId id="361" r:id="rId23"/>
    <p:sldId id="379" r:id="rId24"/>
    <p:sldId id="374" r:id="rId25"/>
    <p:sldId id="376" r:id="rId26"/>
    <p:sldId id="375" r:id="rId27"/>
    <p:sldId id="373" r:id="rId28"/>
    <p:sldId id="388" r:id="rId29"/>
    <p:sldId id="378" r:id="rId30"/>
    <p:sldId id="372" r:id="rId31"/>
    <p:sldId id="350" r:id="rId32"/>
    <p:sldId id="394" r:id="rId33"/>
    <p:sldId id="351" r:id="rId34"/>
    <p:sldId id="395" r:id="rId35"/>
    <p:sldId id="338" r:id="rId36"/>
    <p:sldId id="341" r:id="rId37"/>
    <p:sldId id="362" r:id="rId38"/>
    <p:sldId id="352" r:id="rId39"/>
    <p:sldId id="380" r:id="rId40"/>
    <p:sldId id="389" r:id="rId41"/>
    <p:sldId id="390" r:id="rId42"/>
    <p:sldId id="392" r:id="rId43"/>
    <p:sldId id="391" r:id="rId44"/>
    <p:sldId id="397" r:id="rId45"/>
    <p:sldId id="401" r:id="rId46"/>
    <p:sldId id="384" r:id="rId47"/>
    <p:sldId id="386" r:id="rId48"/>
    <p:sldId id="385" r:id="rId49"/>
    <p:sldId id="328" r:id="rId50"/>
    <p:sldId id="331" r:id="rId51"/>
    <p:sldId id="330" r:id="rId52"/>
    <p:sldId id="329" r:id="rId53"/>
    <p:sldId id="358" r:id="rId54"/>
    <p:sldId id="363" r:id="rId55"/>
    <p:sldId id="402" r:id="rId56"/>
    <p:sldId id="340" r:id="rId57"/>
    <p:sldId id="339" r:id="rId58"/>
    <p:sldId id="359" r:id="rId59"/>
    <p:sldId id="332" r:id="rId60"/>
    <p:sldId id="335" r:id="rId6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3551A4"/>
    <a:srgbClr val="00A650"/>
    <a:srgbClr val="FFFFFF"/>
    <a:srgbClr val="5486CE"/>
    <a:srgbClr val="C01D2E"/>
    <a:srgbClr val="CFD9DB"/>
    <a:srgbClr val="3551A2"/>
    <a:srgbClr val="F8931D"/>
    <a:srgbClr val="7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50" autoAdjust="0"/>
    <p:restoredTop sz="85456" autoAdjust="0"/>
  </p:normalViewPr>
  <p:slideViewPr>
    <p:cSldViewPr snapToGrid="0">
      <p:cViewPr varScale="1">
        <p:scale>
          <a:sx n="98" d="100"/>
          <a:sy n="98" d="100"/>
        </p:scale>
        <p:origin x="113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A479C-4BEB-45F7-8A14-883A4083EE9C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6003E0-FEFB-4C37-8A3F-08F13C0F5F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476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Любой интернет-магазин знает, что принять заказ через сайт - это только полдела.  Необходимо еще укомплектовать его, довести заказ до покупателя и получить за него деньги (если выбрана оплата по факту доставки).  А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тут 54-ФЗ.</a:t>
            </a:r>
            <a:endParaRPr lang="ru-RU" b="0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732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786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563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Доставка заказа по адресу, корректировка и прием оплаты.  </a:t>
            </a:r>
          </a:p>
          <a:p>
            <a:endParaRPr lang="ru-RU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Поддерживаются возможность </a:t>
            </a:r>
            <a:r>
              <a:rPr lang="ru-RU" sz="10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допродажи</a:t>
            </a:r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на месте, добавление новых промо-позиций в заказ. </a:t>
            </a:r>
          </a:p>
          <a:p>
            <a:endParaRPr lang="ru-RU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Возможно создание и продажа нового заказа прямо на месте.</a:t>
            </a:r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1750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Доставка заказа по адресу, корректировка и прием оплаты.  </a:t>
            </a:r>
          </a:p>
          <a:p>
            <a:endParaRPr lang="ru-RU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Поддерживаются возможность </a:t>
            </a:r>
            <a:r>
              <a:rPr lang="ru-RU" sz="10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допродажи</a:t>
            </a:r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на месте, добавление новых промо-позиций в заказ. </a:t>
            </a:r>
          </a:p>
          <a:p>
            <a:endParaRPr lang="ru-RU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Возможно создание и продажа нового заказа прямо на месте.</a:t>
            </a:r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3714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Доставка заказа по адресу, корректировка и прием оплаты.  </a:t>
            </a:r>
          </a:p>
          <a:p>
            <a:endParaRPr lang="ru-RU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Поддерживаются возможность </a:t>
            </a:r>
            <a:r>
              <a:rPr lang="ru-RU" sz="10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допродажи</a:t>
            </a:r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на месте, добавление новых промо-позиций в заказ. </a:t>
            </a:r>
          </a:p>
          <a:p>
            <a:endParaRPr lang="ru-RU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Возможно создание и продажа нового заказа прямо на месте.</a:t>
            </a:r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9257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Доставка заказа по адресу, корректировка и прием оплаты.  </a:t>
            </a:r>
          </a:p>
          <a:p>
            <a:endParaRPr lang="ru-RU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Поддерживаются возможность </a:t>
            </a:r>
            <a:r>
              <a:rPr lang="ru-RU" sz="10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допродажи</a:t>
            </a:r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на месте, добавление новых промо-позиций в заказ. </a:t>
            </a:r>
          </a:p>
          <a:p>
            <a:endParaRPr lang="ru-RU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Возможно создание и продажа нового заказа прямо на месте.</a:t>
            </a:r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4413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Доставка заказа по адресу, корректировка и прием оплаты.  </a:t>
            </a:r>
          </a:p>
          <a:p>
            <a:endParaRPr lang="ru-RU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Поддерживаются возможность </a:t>
            </a:r>
            <a:r>
              <a:rPr lang="ru-RU" sz="10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допродажи</a:t>
            </a:r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на месте, добавление новых промо-позиций в заказ. </a:t>
            </a:r>
          </a:p>
          <a:p>
            <a:endParaRPr lang="ru-RU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Возможно создание и продажа нового заказа прямо на месте.</a:t>
            </a:r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7800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Доставка заказа по адресу, корректировка и прием оплаты.  </a:t>
            </a:r>
          </a:p>
          <a:p>
            <a:endParaRPr lang="ru-RU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Поддерживаются возможность </a:t>
            </a:r>
            <a:r>
              <a:rPr lang="ru-RU" sz="10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допродажи</a:t>
            </a:r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на месте, добавление новых промо-позиций в заказ. </a:t>
            </a:r>
          </a:p>
          <a:p>
            <a:endParaRPr lang="ru-RU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Возможно создание и продажа нового заказа прямо на месте.</a:t>
            </a:r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4413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Доставка заказа по адресу, корректировка и прием оплаты.  </a:t>
            </a:r>
          </a:p>
          <a:p>
            <a:endParaRPr lang="ru-RU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Поддерживаются возможность </a:t>
            </a:r>
            <a:r>
              <a:rPr lang="ru-RU" sz="10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допродажи</a:t>
            </a:r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на месте, добавление новых промо-позиций в заказ. </a:t>
            </a:r>
          </a:p>
          <a:p>
            <a:endParaRPr lang="ru-RU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Возможно создание и продажа нового заказа прямо на месте.</a:t>
            </a:r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3019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Mobile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SMARTS: Курьер» работает в полном соответствии с новым законом 54-ФЗ.  В заказе есть построчный список товаров с ценами и количеством по каждой позиции.  Программа интегрирована с мобильными ККМ, работающими по новому закону, благодаря чему информация о продаже попадает в ОФД с доставкой электронного чека на e-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mail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или в SMS. В момент продажи печатается правильный чек нового формата.</a:t>
            </a:r>
            <a:endParaRPr lang="ru-RU" b="0" dirty="0">
              <a:effectLst/>
            </a:endParaRPr>
          </a:p>
          <a:p>
            <a:br>
              <a:rPr lang="ru-RU" dirty="0"/>
            </a:br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467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Мобильный клиент для автоматизации доставки и оплаты заказов интернет-магазинов при помощи смартфона, планшета или терминала сбора данных под операционные системы </a:t>
            </a:r>
            <a:r>
              <a:rPr lang="ru-RU" dirty="0" err="1"/>
              <a:t>Android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8584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3236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7772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3236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1361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8798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6729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8548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ru-RU" dirty="0">
                <a:solidFill>
                  <a:srgbClr val="00A650"/>
                </a:solidFill>
              </a:rPr>
              <a:t>Плюсы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00A650"/>
                </a:solidFill>
              </a:rPr>
              <a:t>Курьеру носить с собой только 1 устройство.</a:t>
            </a:r>
          </a:p>
          <a:p>
            <a:pPr marL="0" indent="0">
              <a:buFont typeface="+mj-lt"/>
              <a:buNone/>
            </a:pPr>
            <a:r>
              <a:rPr lang="ru-RU" dirty="0">
                <a:solidFill>
                  <a:srgbClr val="00A650"/>
                </a:solidFill>
              </a:rPr>
              <a:t>Минусы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C01D2E"/>
                </a:solidFill>
              </a:rPr>
              <a:t>Если что-то ломается, то меняется всё (а чаще всего ломается смартфонная часть).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C01D2E"/>
                </a:solidFill>
              </a:rPr>
              <a:t>Софт на «своём» </a:t>
            </a:r>
            <a:r>
              <a:rPr lang="en-US" dirty="0">
                <a:solidFill>
                  <a:srgbClr val="C01D2E"/>
                </a:solidFill>
              </a:rPr>
              <a:t>Linux</a:t>
            </a:r>
            <a:r>
              <a:rPr lang="ru-RU" dirty="0">
                <a:solidFill>
                  <a:srgbClr val="C01D2E"/>
                </a:solidFill>
              </a:rPr>
              <a:t>, прошитый</a:t>
            </a:r>
            <a:r>
              <a:rPr lang="en-US" dirty="0">
                <a:solidFill>
                  <a:srgbClr val="C01D2E"/>
                </a:solidFill>
              </a:rPr>
              <a:t>,</a:t>
            </a:r>
            <a:r>
              <a:rPr lang="ru-RU" dirty="0">
                <a:solidFill>
                  <a:srgbClr val="C01D2E"/>
                </a:solidFill>
              </a:rPr>
              <a:t> за всеми доработками – к поставщику.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C01D2E"/>
                </a:solidFill>
              </a:rPr>
              <a:t>Только один </a:t>
            </a:r>
            <a:r>
              <a:rPr lang="ru-RU" dirty="0" err="1">
                <a:solidFill>
                  <a:srgbClr val="C01D2E"/>
                </a:solidFill>
              </a:rPr>
              <a:t>пинпад</a:t>
            </a:r>
            <a:r>
              <a:rPr lang="ru-RU" dirty="0">
                <a:solidFill>
                  <a:srgbClr val="C01D2E"/>
                </a:solidFill>
              </a:rPr>
              <a:t>, ограничен выбор банков.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C01D2E"/>
                </a:solidFill>
              </a:rPr>
              <a:t>Высокая цена.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1509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3125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8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с вступлением в силу 54-ФЗ усложняется механизм продажи, т.к. чек должен быть пробит через облачного оператора фискальных данных (ОФД) в момент приема денег, при этом уходит возможность печати простого не детализированного чека с одной только суммой, т.к. в каждом чеке должны быть построчно прописаны названия, количество и цены всех реализуемых позиций.</a:t>
            </a:r>
            <a:endParaRPr lang="ru-RU" b="0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699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программе предусмотрен автоматический обмен при наличии сети. Выполненные заказы уходят в систему, новые заказы приходят на мобильное устройство.  При наличии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Wi-Fi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или сети сотового оператора это позволяет работать без ручной загрузки/выгрузки каких-либо файлов по кабелю или через сетевые папки.</a:t>
            </a:r>
            <a:endParaRPr lang="ru-RU" b="0" dirty="0">
              <a:effectLst/>
            </a:endParaRPr>
          </a:p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478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Доставка заказа по адресу, корректировка и прием оплаты.  </a:t>
            </a:r>
          </a:p>
          <a:p>
            <a:endParaRPr lang="ru-RU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Поддерживаются возможность </a:t>
            </a:r>
            <a:r>
              <a:rPr lang="ru-RU" sz="10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допродажи</a:t>
            </a:r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на месте, добавление новых промо-позиций в заказ. </a:t>
            </a:r>
          </a:p>
          <a:p>
            <a:endParaRPr lang="ru-RU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Возможно создание и продажа нового заказа прямо на месте.</a:t>
            </a:r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441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Доставка заказа по адресу, корректировка и прием оплаты.  </a:t>
            </a:r>
          </a:p>
          <a:p>
            <a:endParaRPr lang="ru-RU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Поддерживаются возможность </a:t>
            </a:r>
            <a:r>
              <a:rPr lang="ru-RU" sz="10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допродажи</a:t>
            </a:r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на месте, добавление новых промо-позиций в заказ. </a:t>
            </a:r>
          </a:p>
          <a:p>
            <a:endParaRPr lang="ru-RU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Возможно создание и продажа нового заказа прямо на месте.</a:t>
            </a:r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441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702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499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619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978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359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15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336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400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975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28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340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821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52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B1DB-FA02-48EA-854C-795534BB5E60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960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5B1DB-FA02-48EA-854C-795534BB5E60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805EB-9382-4F50-9B6B-455BC5B28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744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7.jpe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9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r="-9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521193" y="790223"/>
            <a:ext cx="5763493" cy="2736748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7313" indent="0">
              <a:buNone/>
            </a:pPr>
            <a:r>
              <a:rPr lang="ru-RU" sz="3600" b="1" dirty="0"/>
              <a:t>«</a:t>
            </a:r>
            <a:r>
              <a:rPr lang="en-US" sz="3600" b="1" dirty="0"/>
              <a:t>Mobile SMARTS: </a:t>
            </a:r>
            <a:r>
              <a:rPr lang="ru-RU" sz="3600" b="1" dirty="0"/>
              <a:t>Курьер»</a:t>
            </a:r>
          </a:p>
          <a:p>
            <a:pPr marL="261938" indent="0">
              <a:buNone/>
            </a:pPr>
            <a:r>
              <a:rPr lang="ru-RU" dirty="0"/>
              <a:t>Мобильное ПО для курьеров доставки интернет-магазинов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521193" y="3526971"/>
            <a:ext cx="5763493" cy="58057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1938" indent="0">
              <a:buNone/>
            </a:pPr>
            <a:r>
              <a:rPr lang="ru-RU" dirty="0"/>
              <a:t>в полном соответствии с 54-ФЗ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50482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Какие предусмотрены сценарии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dirty="0"/>
              <a:t>Сам себе курьер</a:t>
            </a:r>
          </a:p>
          <a:p>
            <a:pPr>
              <a:lnSpc>
                <a:spcPct val="150000"/>
              </a:lnSpc>
            </a:pPr>
            <a:r>
              <a:rPr lang="ru-RU" dirty="0"/>
              <a:t>Доверенные курьеры</a:t>
            </a:r>
          </a:p>
          <a:p>
            <a:pPr>
              <a:lnSpc>
                <a:spcPct val="150000"/>
              </a:lnSpc>
            </a:pPr>
            <a:r>
              <a:rPr lang="ru-RU" dirty="0"/>
              <a:t>Курьерская компания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1984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079296"/>
            <a:ext cx="10515600" cy="1325563"/>
          </a:xfrm>
          <a:solidFill>
            <a:srgbClr val="000000">
              <a:alpha val="63137"/>
            </a:srgbClr>
          </a:solidFill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Сам себе курьер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539796"/>
            <a:ext cx="10515600" cy="1643439"/>
          </a:xfrm>
          <a:solidFill>
            <a:srgbClr val="000000">
              <a:alpha val="63137"/>
            </a:srgbClr>
          </a:solidFill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>
                <a:solidFill>
                  <a:schemeClr val="bg1"/>
                </a:solidFill>
              </a:rPr>
              <a:t>Представим себе небольшой бизнес по продаже профессиональной косметики в салоны красоты.</a:t>
            </a:r>
          </a:p>
        </p:txBody>
      </p:sp>
    </p:spTree>
    <p:extLst>
      <p:ext uri="{BB962C8B-B14F-4D97-AF65-F5344CB8AC3E}">
        <p14:creationId xmlns:p14="http://schemas.microsoft.com/office/powerpoint/2010/main" val="24911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Сам себе курьер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344" y="2377148"/>
            <a:ext cx="2145496" cy="2160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346" y="2550876"/>
            <a:ext cx="2155825" cy="18618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6411" y="2550876"/>
            <a:ext cx="1351389" cy="18132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2390" y="2397156"/>
            <a:ext cx="1234021" cy="20155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8536" y="2882900"/>
            <a:ext cx="1116104" cy="1116104"/>
          </a:xfrm>
          <a:prstGeom prst="rect">
            <a:avLst/>
          </a:prstGeom>
        </p:spPr>
      </p:pic>
      <p:sp>
        <p:nvSpPr>
          <p:cNvPr id="10" name="Пятиугольник 9"/>
          <p:cNvSpPr/>
          <p:nvPr/>
        </p:nvSpPr>
        <p:spPr>
          <a:xfrm>
            <a:off x="1066346" y="4940300"/>
            <a:ext cx="2298700" cy="109220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Проснулся</a:t>
            </a:r>
          </a:p>
        </p:txBody>
      </p:sp>
      <p:sp>
        <p:nvSpPr>
          <p:cNvPr id="11" name="Нашивка 10"/>
          <p:cNvSpPr/>
          <p:nvPr/>
        </p:nvSpPr>
        <p:spPr>
          <a:xfrm>
            <a:off x="3668792" y="4940300"/>
            <a:ext cx="2260600" cy="1092200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Поехал</a:t>
            </a:r>
          </a:p>
        </p:txBody>
      </p:sp>
      <p:sp>
        <p:nvSpPr>
          <p:cNvPr id="13" name="Нашивка 12"/>
          <p:cNvSpPr/>
          <p:nvPr/>
        </p:nvSpPr>
        <p:spPr>
          <a:xfrm>
            <a:off x="6233138" y="4895850"/>
            <a:ext cx="3253762" cy="1092200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Набрал на месте заказ</a:t>
            </a:r>
          </a:p>
        </p:txBody>
      </p:sp>
      <p:sp>
        <p:nvSpPr>
          <p:cNvPr id="14" name="Нашивка 13"/>
          <p:cNvSpPr/>
          <p:nvPr/>
        </p:nvSpPr>
        <p:spPr>
          <a:xfrm>
            <a:off x="9476288" y="4895850"/>
            <a:ext cx="2260600" cy="1092200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Продал, </a:t>
            </a:r>
            <a:r>
              <a:rPr lang="en-US" dirty="0"/>
              <a:t>PROFIT!</a:t>
            </a:r>
            <a:endParaRPr lang="ru-RU" dirty="0"/>
          </a:p>
        </p:txBody>
      </p:sp>
      <p:pic>
        <p:nvPicPr>
          <p:cNvPr id="2050" name="Picture 2" descr="http://www.ovc.ru/img/kk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279" y="3583795"/>
            <a:ext cx="876521" cy="86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044" y="3639416"/>
            <a:ext cx="927029" cy="92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157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Сам себе курьер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80135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Номенклатура и цены, скорее всего, выгружены по кабелю </a:t>
            </a:r>
            <a:r>
              <a:rPr lang="en-US" dirty="0"/>
              <a:t>USB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dirty="0"/>
              <a:t>Видеть остаток товара «с собой», скорее всего, не нужно</a:t>
            </a:r>
          </a:p>
          <a:p>
            <a:pPr>
              <a:lnSpc>
                <a:spcPct val="150000"/>
              </a:lnSpc>
            </a:pPr>
            <a:r>
              <a:rPr lang="ru-RU" dirty="0"/>
              <a:t>Заказы формируются на месте</a:t>
            </a:r>
          </a:p>
          <a:p>
            <a:pPr>
              <a:lnSpc>
                <a:spcPct val="150000"/>
              </a:lnSpc>
            </a:pPr>
            <a:r>
              <a:rPr lang="ru-RU" dirty="0"/>
              <a:t>По возвращении домой можно выгрузить результат на компьютер</a:t>
            </a:r>
          </a:p>
        </p:txBody>
      </p:sp>
    </p:spTree>
    <p:extLst>
      <p:ext uri="{BB962C8B-B14F-4D97-AF65-F5344CB8AC3E}">
        <p14:creationId xmlns:p14="http://schemas.microsoft.com/office/powerpoint/2010/main" val="3159487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9172" y="3384096"/>
            <a:ext cx="10515600" cy="1325563"/>
          </a:xfrm>
          <a:solidFill>
            <a:srgbClr val="000000">
              <a:alpha val="63137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Доверенные курьеры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9172" y="4931682"/>
            <a:ext cx="10515600" cy="1585232"/>
          </a:xfrm>
          <a:solidFill>
            <a:srgbClr val="000000">
              <a:alpha val="63137"/>
            </a:srgbClr>
          </a:solidFill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>
                <a:solidFill>
                  <a:schemeClr val="bg1"/>
                </a:solidFill>
              </a:rPr>
              <a:t>Бизнес немного подрос, заказы формируются заранее и теперь их развозят знакомые и члены семьи.</a:t>
            </a:r>
          </a:p>
        </p:txBody>
      </p:sp>
    </p:spTree>
    <p:extLst>
      <p:ext uri="{BB962C8B-B14F-4D97-AF65-F5344CB8AC3E}">
        <p14:creationId xmlns:p14="http://schemas.microsoft.com/office/powerpoint/2010/main" val="3888973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Доверенные курьеры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35138"/>
            <a:ext cx="2145496" cy="21607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411" y="2550876"/>
            <a:ext cx="1351389" cy="18132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2390" y="2397156"/>
            <a:ext cx="1234021" cy="20155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8536" y="2882900"/>
            <a:ext cx="1116104" cy="1116104"/>
          </a:xfrm>
          <a:prstGeom prst="rect">
            <a:avLst/>
          </a:prstGeom>
        </p:spPr>
      </p:pic>
      <p:sp>
        <p:nvSpPr>
          <p:cNvPr id="10" name="Пятиугольник 9"/>
          <p:cNvSpPr/>
          <p:nvPr/>
        </p:nvSpPr>
        <p:spPr>
          <a:xfrm>
            <a:off x="862467" y="4895850"/>
            <a:ext cx="2602446" cy="110490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Приехал на склад, получил заказы</a:t>
            </a:r>
          </a:p>
        </p:txBody>
      </p:sp>
      <p:sp>
        <p:nvSpPr>
          <p:cNvPr id="11" name="Нашивка 10"/>
          <p:cNvSpPr/>
          <p:nvPr/>
        </p:nvSpPr>
        <p:spPr>
          <a:xfrm>
            <a:off x="3055727" y="4895850"/>
            <a:ext cx="3319673" cy="1104900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Поехал по адресам из заказов, звонит клиентам</a:t>
            </a:r>
          </a:p>
        </p:txBody>
      </p:sp>
      <p:sp>
        <p:nvSpPr>
          <p:cNvPr id="13" name="Нашивка 12"/>
          <p:cNvSpPr/>
          <p:nvPr/>
        </p:nvSpPr>
        <p:spPr>
          <a:xfrm>
            <a:off x="5981700" y="4895850"/>
            <a:ext cx="3911600" cy="1092200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Приехал, полностью или частично продал заказ, допродал позиции</a:t>
            </a:r>
          </a:p>
        </p:txBody>
      </p:sp>
      <p:sp>
        <p:nvSpPr>
          <p:cNvPr id="14" name="Нашивка 13"/>
          <p:cNvSpPr/>
          <p:nvPr/>
        </p:nvSpPr>
        <p:spPr>
          <a:xfrm>
            <a:off x="9461500" y="4895850"/>
            <a:ext cx="2275388" cy="1092200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Пробил, отчитался</a:t>
            </a:r>
          </a:p>
        </p:txBody>
      </p:sp>
      <p:pic>
        <p:nvPicPr>
          <p:cNvPr id="2050" name="Picture 2" descr="http://www.ovc.ru/img/kk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279" y="3583795"/>
            <a:ext cx="876521" cy="86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downloadicons.net/sites/default/files/route-icon-8661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245" y="2616945"/>
            <a:ext cx="1409797" cy="140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638682">
            <a:off x="6220633" y="3790862"/>
            <a:ext cx="1556710" cy="355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Заказ </a:t>
            </a:r>
            <a:r>
              <a:rPr lang="en-US" b="1" dirty="0"/>
              <a:t>#</a:t>
            </a:r>
            <a:r>
              <a:rPr lang="ru-RU" b="1" dirty="0"/>
              <a:t>9981</a:t>
            </a:r>
          </a:p>
        </p:txBody>
      </p:sp>
      <p:pic>
        <p:nvPicPr>
          <p:cNvPr id="4100" name="Picture 4" descr="Image result for cellphon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838" y="2937682"/>
            <a:ext cx="1292225" cy="129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288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Доверенные курьеры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dirty="0"/>
              <a:t>Номенклатура и цены могут передаваться по </a:t>
            </a:r>
            <a:r>
              <a:rPr lang="en-US" dirty="0"/>
              <a:t>3G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dirty="0"/>
              <a:t>Контролируется выдача и сдача товара, остатки при продаже</a:t>
            </a:r>
          </a:p>
          <a:p>
            <a:pPr>
              <a:lnSpc>
                <a:spcPct val="150000"/>
              </a:lnSpc>
            </a:pPr>
            <a:r>
              <a:rPr lang="ru-RU" dirty="0"/>
              <a:t>Заказы формируются как заранее, так и на месте</a:t>
            </a:r>
          </a:p>
          <a:p>
            <a:pPr>
              <a:lnSpc>
                <a:spcPct val="150000"/>
              </a:lnSpc>
            </a:pPr>
            <a:r>
              <a:rPr lang="ru-RU" dirty="0"/>
              <a:t>По возвращении можно загрузить результат в 1С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8552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543" y="2397125"/>
            <a:ext cx="10515600" cy="1325563"/>
          </a:xfrm>
          <a:solidFill>
            <a:srgbClr val="000000">
              <a:alpha val="63137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Курьерская компания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8543" y="3915682"/>
            <a:ext cx="10515600" cy="2615747"/>
          </a:xfrm>
          <a:solidFill>
            <a:srgbClr val="000000">
              <a:alpha val="63137"/>
            </a:srgbClr>
          </a:solidFill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>
                <a:solidFill>
                  <a:schemeClr val="bg1"/>
                </a:solidFill>
              </a:rPr>
              <a:t>Бизнес еще подрос и пользуется услугами курьерской компании.</a:t>
            </a:r>
          </a:p>
          <a:p>
            <a:pPr marL="0" indent="0">
              <a:lnSpc>
                <a:spcPct val="150000"/>
              </a:lnSpc>
              <a:buNone/>
            </a:pPr>
            <a:endParaRPr lang="ru-RU" sz="90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dirty="0">
                <a:solidFill>
                  <a:schemeClr val="bg1"/>
                </a:solidFill>
              </a:rPr>
              <a:t>Теперь уже курьерской компании необходимо доставлять заказы и соответствовать требованиям 54-ФЗ.</a:t>
            </a:r>
          </a:p>
        </p:txBody>
      </p:sp>
    </p:spTree>
    <p:extLst>
      <p:ext uri="{BB962C8B-B14F-4D97-AF65-F5344CB8AC3E}">
        <p14:creationId xmlns:p14="http://schemas.microsoft.com/office/powerpoint/2010/main" val="565935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Курьерская компания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/>
              <a:t>Бизнес еще больше подрос и теперь пользуется услугами сторонней курьерской компании.</a:t>
            </a:r>
          </a:p>
          <a:p>
            <a:pPr marL="0" indent="0">
              <a:lnSpc>
                <a:spcPct val="150000"/>
              </a:lnSpc>
              <a:buNone/>
            </a:pPr>
            <a:endParaRPr lang="ru-RU" dirty="0"/>
          </a:p>
          <a:p>
            <a:pPr marL="0" indent="0">
              <a:lnSpc>
                <a:spcPct val="150000"/>
              </a:lnSpc>
              <a:buNone/>
            </a:pPr>
            <a:r>
              <a:rPr lang="ru-RU" dirty="0"/>
              <a:t>Теперь уже курьерской компании необходимо доставлять заказы и соответствовать требованиям 54-ФЗ.</a:t>
            </a:r>
          </a:p>
        </p:txBody>
      </p:sp>
    </p:spTree>
    <p:extLst>
      <p:ext uri="{BB962C8B-B14F-4D97-AF65-F5344CB8AC3E}">
        <p14:creationId xmlns:p14="http://schemas.microsoft.com/office/powerpoint/2010/main" val="1882987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Курьерская компания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011" y="3100322"/>
            <a:ext cx="827688" cy="833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0772" y="2439915"/>
            <a:ext cx="1148247" cy="15406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251" y="2309302"/>
            <a:ext cx="1048522" cy="17125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0675" y="3437440"/>
            <a:ext cx="725511" cy="725511"/>
          </a:xfrm>
          <a:prstGeom prst="rect">
            <a:avLst/>
          </a:prstGeom>
        </p:spPr>
      </p:pic>
      <p:sp>
        <p:nvSpPr>
          <p:cNvPr id="11" name="Нашивка 10"/>
          <p:cNvSpPr/>
          <p:nvPr/>
        </p:nvSpPr>
        <p:spPr>
          <a:xfrm>
            <a:off x="2855698" y="4699090"/>
            <a:ext cx="4325646" cy="938811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Система распределяет их по курьерам.</a:t>
            </a:r>
          </a:p>
          <a:p>
            <a:pPr algn="ctr"/>
            <a:r>
              <a:rPr lang="ru-RU" sz="1400" dirty="0"/>
              <a:t>Курьер поехал по адресам из заказов, звонит покупателям из заказов.</a:t>
            </a:r>
          </a:p>
        </p:txBody>
      </p:sp>
      <p:sp>
        <p:nvSpPr>
          <p:cNvPr id="13" name="Нашивка 12"/>
          <p:cNvSpPr/>
          <p:nvPr/>
        </p:nvSpPr>
        <p:spPr>
          <a:xfrm>
            <a:off x="6846825" y="4699090"/>
            <a:ext cx="4570475" cy="928020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Доставил, </a:t>
            </a:r>
          </a:p>
          <a:p>
            <a:pPr algn="ctr"/>
            <a:r>
              <a:rPr lang="ru-RU" sz="1400" dirty="0"/>
              <a:t>при необходимости получил оплату,</a:t>
            </a:r>
          </a:p>
          <a:p>
            <a:pPr algn="ctr"/>
            <a:r>
              <a:rPr lang="ru-RU" sz="1400" dirty="0"/>
              <a:t>пробил, отчитался.</a:t>
            </a:r>
          </a:p>
        </p:txBody>
      </p:sp>
      <p:pic>
        <p:nvPicPr>
          <p:cNvPr id="2050" name="Picture 2" descr="http://www.ovc.ru/img/kk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969" y="3982573"/>
            <a:ext cx="569773" cy="56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downloadicons.net/sites/default/files/route-icon-8661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891" y="2445252"/>
            <a:ext cx="1197875" cy="119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638682">
            <a:off x="7049841" y="3493505"/>
            <a:ext cx="1322704" cy="30214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Заказ </a:t>
            </a:r>
            <a:r>
              <a:rPr lang="en-US" sz="1600" b="1" dirty="0"/>
              <a:t>#</a:t>
            </a:r>
            <a:r>
              <a:rPr lang="ru-RU" sz="1600" b="1" dirty="0"/>
              <a:t>9981</a:t>
            </a:r>
          </a:p>
        </p:txBody>
      </p:sp>
      <p:pic>
        <p:nvPicPr>
          <p:cNvPr id="4100" name="Picture 4" descr="Image result for cellphon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933" y="2717776"/>
            <a:ext cx="1097977" cy="10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databas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026" y="2434898"/>
            <a:ext cx="1776485" cy="177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2234">
            <a:off x="833987" y="2467320"/>
            <a:ext cx="1668589" cy="1701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ятиугольник 9"/>
          <p:cNvSpPr/>
          <p:nvPr/>
        </p:nvSpPr>
        <p:spPr>
          <a:xfrm>
            <a:off x="681019" y="4688299"/>
            <a:ext cx="2544250" cy="938811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Заказы прилетают от компаний-клиентов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589642" y="2377822"/>
            <a:ext cx="1816100" cy="36345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Просто доставил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601200" y="3073980"/>
            <a:ext cx="1816100" cy="3634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Принял оплату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32571" y="2692980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или</a:t>
            </a:r>
          </a:p>
        </p:txBody>
      </p:sp>
    </p:spTree>
    <p:extLst>
      <p:ext uri="{BB962C8B-B14F-4D97-AF65-F5344CB8AC3E}">
        <p14:creationId xmlns:p14="http://schemas.microsoft.com/office/powerpoint/2010/main" val="3073076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663" y="1644392"/>
            <a:ext cx="9058674" cy="3569215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5412509" y="4636510"/>
            <a:ext cx="5911274" cy="10530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Мобильное ПО для курьеров доставки интернет-магазинов</a:t>
            </a:r>
          </a:p>
        </p:txBody>
      </p:sp>
    </p:spTree>
    <p:extLst>
      <p:ext uri="{BB962C8B-B14F-4D97-AF65-F5344CB8AC3E}">
        <p14:creationId xmlns:p14="http://schemas.microsoft.com/office/powerpoint/2010/main" val="1951889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Курьерская компания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Заказы поступают от разных интернет-магазинов</a:t>
            </a:r>
          </a:p>
          <a:p>
            <a:pPr>
              <a:lnSpc>
                <a:spcPct val="150000"/>
              </a:lnSpc>
            </a:pPr>
            <a:r>
              <a:rPr lang="ru-RU" dirty="0"/>
              <a:t>Нет единого справочника номенклатуры заказов, номенклатура и цены указаны прямо в самих заказах</a:t>
            </a:r>
          </a:p>
          <a:p>
            <a:pPr>
              <a:lnSpc>
                <a:spcPct val="150000"/>
              </a:lnSpc>
            </a:pPr>
            <a:r>
              <a:rPr lang="ru-RU" dirty="0"/>
              <a:t>Отчеты о заказах могут оперативно «улетать» в </a:t>
            </a:r>
            <a:r>
              <a:rPr lang="en-US" dirty="0"/>
              <a:t>ERP</a:t>
            </a:r>
            <a:r>
              <a:rPr lang="ru-RU" dirty="0"/>
              <a:t> по </a:t>
            </a:r>
            <a:r>
              <a:rPr lang="en-US" dirty="0"/>
              <a:t>3G</a:t>
            </a:r>
            <a:endParaRPr lang="ru-RU" dirty="0"/>
          </a:p>
          <a:p>
            <a:pPr>
              <a:lnSpc>
                <a:spcPct val="15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6672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Подробнее об операциях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Какие операции доступны готовыми «из коробки»</a:t>
            </a:r>
          </a:p>
        </p:txBody>
      </p:sp>
    </p:spTree>
    <p:extLst>
      <p:ext uri="{BB962C8B-B14F-4D97-AF65-F5344CB8AC3E}">
        <p14:creationId xmlns:p14="http://schemas.microsoft.com/office/powerpoint/2010/main" val="3322921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2721" r="31900"/>
          <a:stretch/>
        </p:blipFill>
        <p:spPr>
          <a:xfrm>
            <a:off x="8575431" y="1090079"/>
            <a:ext cx="2667999" cy="52535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Список заказов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1825625"/>
            <a:ext cx="7552174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/>
              <a:t>Сводная всех заказов в виде условного «маршрутного листа».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092" y="1601788"/>
            <a:ext cx="2214673" cy="393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76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2721" r="31900"/>
          <a:stretch/>
        </p:blipFill>
        <p:spPr>
          <a:xfrm>
            <a:off x="8575431" y="1090079"/>
            <a:ext cx="2667999" cy="52535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Список заказов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1825625"/>
            <a:ext cx="7552174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/>
              <a:t>В этом списке заказы:</a:t>
            </a:r>
          </a:p>
          <a:p>
            <a:pPr marL="622300">
              <a:lnSpc>
                <a:spcPct val="150000"/>
              </a:lnSpc>
            </a:pPr>
            <a:r>
              <a:rPr lang="ru-RU" dirty="0"/>
              <a:t>Назначенные конкретно этому курьеру</a:t>
            </a:r>
          </a:p>
          <a:p>
            <a:pPr marL="622300">
              <a:lnSpc>
                <a:spcPct val="150000"/>
              </a:lnSpc>
            </a:pPr>
            <a:r>
              <a:rPr lang="ru-RU" dirty="0"/>
              <a:t>Свободные, доступные всем курьерам </a:t>
            </a:r>
            <a:r>
              <a:rPr lang="ru-RU" dirty="0">
                <a:solidFill>
                  <a:srgbClr val="FF0066"/>
                </a:solidFill>
              </a:rPr>
              <a:t>*</a:t>
            </a:r>
            <a:endParaRPr lang="ru-RU" dirty="0"/>
          </a:p>
          <a:p>
            <a:pPr marL="0" indent="0">
              <a:lnSpc>
                <a:spcPct val="150000"/>
              </a:lnSpc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2092" y="1601788"/>
            <a:ext cx="2214673" cy="393719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07700" y="5627885"/>
            <a:ext cx="759320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FF0066"/>
                </a:solidFill>
              </a:rPr>
              <a:t>*</a:t>
            </a:r>
            <a:r>
              <a:rPr lang="ru-RU" dirty="0"/>
              <a:t> Онлайн при наличии Интернет в сети сотовой связи или </a:t>
            </a:r>
            <a:r>
              <a:rPr lang="en-US" dirty="0"/>
              <a:t>Wi-Fi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0052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2721" r="31900"/>
          <a:stretch/>
        </p:blipFill>
        <p:spPr>
          <a:xfrm>
            <a:off x="8575431" y="1090079"/>
            <a:ext cx="2667999" cy="52535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Список заказов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1825625"/>
            <a:ext cx="7552174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FF0066"/>
                </a:solidFill>
              </a:rPr>
              <a:t>При нажатии на заказ видны адрес, имя, телефоны, лифт, этаж, комментарий и т.п.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729" y="1601788"/>
            <a:ext cx="2265402" cy="402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17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7037030" y="1856302"/>
            <a:ext cx="1880071" cy="3702076"/>
            <a:chOff x="8575431" y="1090079"/>
            <a:chExt cx="2667999" cy="5253597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/>
            <a:srcRect l="32721" r="31900"/>
            <a:stretch/>
          </p:blipFill>
          <p:spPr>
            <a:xfrm>
              <a:off x="8575431" y="1090079"/>
              <a:ext cx="2667999" cy="5253597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76729" y="1601788"/>
              <a:ext cx="2265402" cy="4026097"/>
            </a:xfrm>
            <a:prstGeom prst="rect">
              <a:avLst/>
            </a:prstGeom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2721" r="31900"/>
          <a:stretch/>
        </p:blipFill>
        <p:spPr>
          <a:xfrm>
            <a:off x="8575431" y="1090079"/>
            <a:ext cx="2667999" cy="52535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Список заказов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1825625"/>
            <a:ext cx="55499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/>
              <a:t>По нажатию на ссылку адреса сразу открывается карта с навигацией.</a:t>
            </a:r>
            <a:endParaRPr lang="ru-RU" dirty="0">
              <a:solidFill>
                <a:srgbClr val="FF0066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279359" y="2474740"/>
            <a:ext cx="697706" cy="697706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5251" y="1637249"/>
            <a:ext cx="2206339" cy="3921129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10364469" y="4667025"/>
            <a:ext cx="697706" cy="697706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729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7037030" y="1856302"/>
            <a:ext cx="1880071" cy="3702076"/>
            <a:chOff x="8575431" y="1090079"/>
            <a:chExt cx="2667999" cy="5253597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/>
            <a:srcRect l="32721" r="31900"/>
            <a:stretch/>
          </p:blipFill>
          <p:spPr>
            <a:xfrm>
              <a:off x="8575431" y="1090079"/>
              <a:ext cx="2667999" cy="5253597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76729" y="1601788"/>
              <a:ext cx="2265402" cy="4026097"/>
            </a:xfrm>
            <a:prstGeom prst="rect">
              <a:avLst/>
            </a:prstGeom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2721" r="31900"/>
          <a:stretch/>
        </p:blipFill>
        <p:spPr>
          <a:xfrm>
            <a:off x="8575431" y="1090079"/>
            <a:ext cx="2667999" cy="52535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Список заказов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1825625"/>
            <a:ext cx="55499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/>
              <a:t>По нажатию на телефонный номер сразу идет набор номера клиента.</a:t>
            </a:r>
            <a:endParaRPr lang="ru-RU" dirty="0">
              <a:solidFill>
                <a:srgbClr val="FF0066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2328" y="1569691"/>
            <a:ext cx="2275312" cy="4043710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7241931" y="2804940"/>
            <a:ext cx="697706" cy="697706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9325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7037030" y="1856302"/>
            <a:ext cx="1880071" cy="3702076"/>
            <a:chOff x="8575431" y="1090079"/>
            <a:chExt cx="2667999" cy="5253597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4"/>
            <a:srcRect l="32721" r="31900"/>
            <a:stretch/>
          </p:blipFill>
          <p:spPr>
            <a:xfrm>
              <a:off x="8575431" y="1090079"/>
              <a:ext cx="2667999" cy="5253597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76729" y="1601788"/>
              <a:ext cx="2265402" cy="4026097"/>
            </a:xfrm>
            <a:prstGeom prst="rect">
              <a:avLst/>
            </a:prstGeom>
          </p:spPr>
        </p:pic>
      </p:grpSp>
      <p:sp>
        <p:nvSpPr>
          <p:cNvPr id="11" name="Овал 10"/>
          <p:cNvSpPr/>
          <p:nvPr/>
        </p:nvSpPr>
        <p:spPr>
          <a:xfrm>
            <a:off x="7638341" y="3471690"/>
            <a:ext cx="697706" cy="697706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Просмотр заказа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1825625"/>
            <a:ext cx="5343525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r>
              <a:rPr lang="ru-RU" dirty="0"/>
              <a:t>По нажатию «открыть» заказ открывается, видны позиции.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2721" r="31900"/>
          <a:stretch/>
        </p:blipFill>
        <p:spPr>
          <a:xfrm>
            <a:off x="8575431" y="1090079"/>
            <a:ext cx="2667999" cy="5253597"/>
          </a:xfrm>
          <a:prstGeom prst="rect">
            <a:avLst/>
          </a:prstGeom>
        </p:spPr>
      </p:pic>
      <p:pic>
        <p:nvPicPr>
          <p:cNvPr id="5" name="Picture 2" descr="https://photos-4.dropbox.com/t/2/AADQtHfpHot-ZreZz3zm3ni87l5obLBs7ePfCPCGVgbldQ/12/581135969/jpeg/32x32/3/1487102400/0/2/006.jpg/EJnevRgYp8sIIAIoAg/reEAw9LjrhoeMQgKF7HHmZvn9byl9A3TGIpKl5fHPaA?dl=0&amp;size=800x600&amp;size_mode=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0418" y="1728102"/>
            <a:ext cx="2193628" cy="38997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806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dirty="0"/>
              <a:t>Просмотр заказа</a:t>
            </a:r>
          </a:p>
        </p:txBody>
      </p:sp>
      <p:sp>
        <p:nvSpPr>
          <p:cNvPr id="9" name="Объект 5"/>
          <p:cNvSpPr>
            <a:spLocks noGrp="1"/>
          </p:cNvSpPr>
          <p:nvPr>
            <p:ph idx="1"/>
          </p:nvPr>
        </p:nvSpPr>
        <p:spPr>
          <a:xfrm>
            <a:off x="838200" y="1825625"/>
            <a:ext cx="73914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r>
              <a:rPr lang="ru-RU" dirty="0"/>
              <a:t>Видны данные о клиенте и детали заказа:</a:t>
            </a:r>
          </a:p>
          <a:p>
            <a:pPr marL="514350" indent="-514350">
              <a:lnSpc>
                <a:spcPct val="15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ru-RU" dirty="0"/>
              <a:t>Клиент, адрес, контактные данные и т.п.</a:t>
            </a:r>
          </a:p>
          <a:p>
            <a:pPr marL="514350" indent="-514350">
              <a:lnSpc>
                <a:spcPct val="15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ru-RU" dirty="0"/>
              <a:t>Предпочитаемый способ оплаты</a:t>
            </a:r>
          </a:p>
          <a:p>
            <a:pPr marL="514350" indent="-514350">
              <a:lnSpc>
                <a:spcPct val="15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ru-RU" dirty="0"/>
              <a:t>Строки заказа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32721" r="31900"/>
          <a:stretch/>
        </p:blipFill>
        <p:spPr>
          <a:xfrm>
            <a:off x="8575431" y="1090079"/>
            <a:ext cx="2667999" cy="5253597"/>
          </a:xfrm>
          <a:prstGeom prst="rect">
            <a:avLst/>
          </a:prstGeom>
        </p:spPr>
      </p:pic>
      <p:pic>
        <p:nvPicPr>
          <p:cNvPr id="11" name="Picture 2" descr="https://photos-4.dropbox.com/t/2/AADQtHfpHot-ZreZz3zm3ni87l5obLBs7ePfCPCGVgbldQ/12/581135969/jpeg/32x32/3/1487102400/0/2/006.jpg/EJnevRgYp8sIIAIoAg/reEAw9LjrhoeMQgKF7HHmZvn9byl9A3TGIpKl5fHPaA?dl=0&amp;size=800x600&amp;size_mode=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0418" y="1728102"/>
            <a:ext cx="2193628" cy="38997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9714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Корректировка заказа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1825625"/>
            <a:ext cx="10292644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r>
              <a:rPr lang="ru-RU" dirty="0"/>
              <a:t>Во многих случаях может возникнуть необходимость скорректировать заказ.</a:t>
            </a:r>
          </a:p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r>
              <a:rPr lang="ru-RU" dirty="0"/>
              <a:t>Например, клиент готов выкупить часть товара.</a:t>
            </a:r>
          </a:p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r>
              <a:rPr lang="ru-RU" dirty="0"/>
              <a:t>Или курьер допродает промо-позиции (</a:t>
            </a:r>
            <a:r>
              <a:rPr lang="en-US" dirty="0"/>
              <a:t>up</a:t>
            </a:r>
            <a:r>
              <a:rPr lang="ru-RU" dirty="0"/>
              <a:t> </a:t>
            </a:r>
            <a:r>
              <a:rPr lang="en-US" dirty="0"/>
              <a:t>sale)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1725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5400" dirty="0"/>
              <a:t>Mobile SMARTS</a:t>
            </a:r>
            <a:r>
              <a:rPr lang="ru-RU" sz="5400" dirty="0"/>
              <a:t>: Курьер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3200" dirty="0"/>
              <a:t>Позволяет быстро решить задачу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3200" dirty="0"/>
              <a:t>доставки и оплаты заказа на месте (наличными и картой)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3200" dirty="0"/>
              <a:t>в соответствии с 54-ФЗ.</a:t>
            </a:r>
          </a:p>
        </p:txBody>
      </p:sp>
    </p:spTree>
    <p:extLst>
      <p:ext uri="{BB962C8B-B14F-4D97-AF65-F5344CB8AC3E}">
        <p14:creationId xmlns:p14="http://schemas.microsoft.com/office/powerpoint/2010/main" val="10368626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2721" r="31900"/>
          <a:stretch/>
        </p:blipFill>
        <p:spPr>
          <a:xfrm>
            <a:off x="8575431" y="1090079"/>
            <a:ext cx="2667999" cy="52535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Корректировка заказа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1825625"/>
            <a:ext cx="7552174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Добавить новую позицию в заказ </a:t>
            </a:r>
            <a:r>
              <a:rPr lang="ru-RU" dirty="0">
                <a:solidFill>
                  <a:srgbClr val="FF0066"/>
                </a:solidFill>
              </a:rPr>
              <a:t>*</a:t>
            </a:r>
          </a:p>
          <a:p>
            <a:pPr marL="0" indent="0">
              <a:lnSpc>
                <a:spcPct val="150000"/>
              </a:lnSpc>
              <a:buNone/>
            </a:pPr>
            <a:endParaRPr lang="ru-RU" dirty="0"/>
          </a:p>
        </p:txBody>
      </p:sp>
      <p:pic>
        <p:nvPicPr>
          <p:cNvPr id="1026" name="Picture 2" descr="https://photos-4.dropbox.com/t/2/AADQtHfpHot-ZreZz3zm3ni87l5obLBs7ePfCPCGVgbldQ/12/581135969/jpeg/32x32/3/1487102400/0/2/006.jpg/EJnevRgYp8sIIAIoAg/reEAw9LjrhoeMQgKF7HHmZvn9byl9A3TGIpKl5fHPaA?dl=0&amp;size=800x600&amp;size_mode=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0418" y="1728102"/>
            <a:ext cx="2193628" cy="38997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07700" y="5627885"/>
            <a:ext cx="759320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FF0066"/>
                </a:solidFill>
              </a:rPr>
              <a:t>*</a:t>
            </a:r>
            <a:r>
              <a:rPr lang="ru-RU" dirty="0"/>
              <a:t> Разрешения на корректировку заказов гибко настраиваются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575430" y="4610786"/>
            <a:ext cx="2667999" cy="520572"/>
          </a:xfrm>
          <a:prstGeom prst="rect">
            <a:avLst/>
          </a:prstGeom>
          <a:noFill/>
          <a:ln w="57150">
            <a:solidFill>
              <a:srgbClr val="C01D2E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85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2721" r="31900"/>
          <a:stretch/>
        </p:blipFill>
        <p:spPr>
          <a:xfrm>
            <a:off x="8575431" y="1090079"/>
            <a:ext cx="2667999" cy="52535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Корректировка заказа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1825625"/>
            <a:ext cx="7552174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Добавить новую позицию в заказ </a:t>
            </a:r>
            <a:r>
              <a:rPr lang="ru-RU" dirty="0">
                <a:solidFill>
                  <a:srgbClr val="FF0066"/>
                </a:solidFill>
              </a:rPr>
              <a:t>*</a:t>
            </a:r>
          </a:p>
          <a:p>
            <a:pPr>
              <a:lnSpc>
                <a:spcPct val="150000"/>
              </a:lnSpc>
            </a:pPr>
            <a:r>
              <a:rPr lang="ru-RU" dirty="0"/>
              <a:t>Убрать что-то из заказа </a:t>
            </a:r>
            <a:r>
              <a:rPr lang="ru-RU" dirty="0">
                <a:solidFill>
                  <a:srgbClr val="FF0066"/>
                </a:solidFill>
              </a:rPr>
              <a:t>*</a:t>
            </a:r>
          </a:p>
          <a:p>
            <a:pPr marL="0" indent="0">
              <a:lnSpc>
                <a:spcPct val="150000"/>
              </a:lnSpc>
              <a:buNone/>
            </a:pPr>
            <a:endParaRPr lang="ru-RU" dirty="0"/>
          </a:p>
        </p:txBody>
      </p:sp>
      <p:pic>
        <p:nvPicPr>
          <p:cNvPr id="1026" name="Picture 2" descr="https://photos-4.dropbox.com/t/2/AADQtHfpHot-ZreZz3zm3ni87l5obLBs7ePfCPCGVgbldQ/12/581135969/jpeg/32x32/3/1487102400/0/2/006.jpg/EJnevRgYp8sIIAIoAg/reEAw9LjrhoeMQgKF7HHmZvn9byl9A3TGIpKl5fHPaA?dl=0&amp;size=800x600&amp;size_mode=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0418" y="1728102"/>
            <a:ext cx="2193628" cy="38997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07700" y="5627885"/>
            <a:ext cx="759320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FF0066"/>
                </a:solidFill>
              </a:rPr>
              <a:t>*</a:t>
            </a:r>
            <a:r>
              <a:rPr lang="ru-RU" dirty="0"/>
              <a:t> Разрешения на корректировку заказов гибко настраиваются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661301" y="2753248"/>
            <a:ext cx="432079" cy="1778559"/>
          </a:xfrm>
          <a:prstGeom prst="rect">
            <a:avLst/>
          </a:prstGeom>
          <a:noFill/>
          <a:ln w="57150">
            <a:solidFill>
              <a:srgbClr val="C01D2E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47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2721" r="31900"/>
          <a:stretch/>
        </p:blipFill>
        <p:spPr>
          <a:xfrm>
            <a:off x="8575431" y="1090079"/>
            <a:ext cx="2667999" cy="52535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Корректировка заказа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1825625"/>
            <a:ext cx="7552174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Добавить новую позицию в заказ </a:t>
            </a:r>
            <a:r>
              <a:rPr lang="ru-RU" dirty="0">
                <a:solidFill>
                  <a:srgbClr val="FF0066"/>
                </a:solidFill>
              </a:rPr>
              <a:t>*</a:t>
            </a:r>
          </a:p>
          <a:p>
            <a:pPr>
              <a:lnSpc>
                <a:spcPct val="150000"/>
              </a:lnSpc>
            </a:pPr>
            <a:r>
              <a:rPr lang="ru-RU" dirty="0"/>
              <a:t>Убрать что-то из заказа </a:t>
            </a:r>
            <a:r>
              <a:rPr lang="ru-RU" dirty="0">
                <a:solidFill>
                  <a:srgbClr val="FF0066"/>
                </a:solidFill>
              </a:rPr>
              <a:t>*</a:t>
            </a:r>
          </a:p>
          <a:p>
            <a:pPr>
              <a:lnSpc>
                <a:spcPct val="150000"/>
              </a:lnSpc>
            </a:pPr>
            <a:r>
              <a:rPr lang="ru-RU" dirty="0"/>
              <a:t>Вернуть назад случайно убранное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07700" y="5627885"/>
            <a:ext cx="759320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FF0066"/>
                </a:solidFill>
              </a:rPr>
              <a:t>*</a:t>
            </a:r>
            <a:r>
              <a:rPr lang="ru-RU" dirty="0"/>
              <a:t> Разрешения на корректировку заказов гибко настраиваются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4376" y="1680103"/>
            <a:ext cx="2210108" cy="392484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661301" y="2753249"/>
            <a:ext cx="432079" cy="766566"/>
          </a:xfrm>
          <a:prstGeom prst="rect">
            <a:avLst/>
          </a:prstGeom>
          <a:noFill/>
          <a:ln w="57150">
            <a:solidFill>
              <a:srgbClr val="C01D2E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65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2721" r="31900"/>
          <a:stretch/>
        </p:blipFill>
        <p:spPr>
          <a:xfrm>
            <a:off x="8575431" y="1090079"/>
            <a:ext cx="2667999" cy="52535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Корректировка заказа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1825625"/>
            <a:ext cx="7552174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Добавить новую позицию в заказ </a:t>
            </a:r>
            <a:r>
              <a:rPr lang="ru-RU" dirty="0">
                <a:solidFill>
                  <a:srgbClr val="FF0066"/>
                </a:solidFill>
              </a:rPr>
              <a:t>*</a:t>
            </a:r>
          </a:p>
          <a:p>
            <a:pPr>
              <a:lnSpc>
                <a:spcPct val="150000"/>
              </a:lnSpc>
            </a:pPr>
            <a:r>
              <a:rPr lang="ru-RU" dirty="0"/>
              <a:t>Убрать что-то из заказа </a:t>
            </a:r>
            <a:r>
              <a:rPr lang="ru-RU" dirty="0">
                <a:solidFill>
                  <a:srgbClr val="FF0066"/>
                </a:solidFill>
              </a:rPr>
              <a:t>*</a:t>
            </a:r>
          </a:p>
          <a:p>
            <a:pPr>
              <a:lnSpc>
                <a:spcPct val="150000"/>
              </a:lnSpc>
            </a:pPr>
            <a:r>
              <a:rPr lang="ru-RU" dirty="0"/>
              <a:t>Вернуть назад случайно убранное</a:t>
            </a:r>
          </a:p>
          <a:p>
            <a:pPr>
              <a:lnSpc>
                <a:spcPct val="150000"/>
              </a:lnSpc>
            </a:pPr>
            <a:r>
              <a:rPr lang="ru-RU" dirty="0"/>
              <a:t>Исправить имя или адрес покупателя</a:t>
            </a:r>
          </a:p>
          <a:p>
            <a:pPr marL="0" indent="0">
              <a:lnSpc>
                <a:spcPct val="150000"/>
              </a:lnSpc>
              <a:buNone/>
            </a:pPr>
            <a:endParaRPr lang="ru-RU" dirty="0"/>
          </a:p>
        </p:txBody>
      </p:sp>
      <p:pic>
        <p:nvPicPr>
          <p:cNvPr id="1026" name="Picture 2" descr="https://photos-4.dropbox.com/t/2/AADQtHfpHot-ZreZz3zm3ni87l5obLBs7ePfCPCGVgbldQ/12/581135969/jpeg/32x32/3/1487102400/0/2/006.jpg/EJnevRgYp8sIIAIoAg/reEAw9LjrhoeMQgKF7HHmZvn9byl9A3TGIpKl5fHPaA?dl=0&amp;size=800x600&amp;size_mode=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0418" y="1728102"/>
            <a:ext cx="2193628" cy="38997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07700" y="5627885"/>
            <a:ext cx="759320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FF0066"/>
                </a:solidFill>
              </a:rPr>
              <a:t>*</a:t>
            </a:r>
            <a:r>
              <a:rPr lang="ru-RU" dirty="0"/>
              <a:t> Разрешения на корректировку заказов гибко настраиваются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601011" y="2058505"/>
            <a:ext cx="492369" cy="520572"/>
          </a:xfrm>
          <a:prstGeom prst="rect">
            <a:avLst/>
          </a:prstGeom>
          <a:noFill/>
          <a:ln w="57150">
            <a:solidFill>
              <a:srgbClr val="C01D2E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7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Получение оплаты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1825625"/>
            <a:ext cx="6840255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r>
              <a:rPr lang="ru-RU" dirty="0"/>
              <a:t>Поддержка наличной, безналичной и смешанной оплаты.</a:t>
            </a:r>
          </a:p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r>
              <a:rPr lang="ru-RU" dirty="0"/>
              <a:t>Можно оплачивать с нескольких карт.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5431" y="1090079"/>
            <a:ext cx="2667999" cy="52535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5492" y="1648314"/>
            <a:ext cx="2327876" cy="413712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575430" y="4321479"/>
            <a:ext cx="2667999" cy="926926"/>
          </a:xfrm>
          <a:prstGeom prst="rect">
            <a:avLst/>
          </a:prstGeom>
          <a:noFill/>
          <a:ln w="57150">
            <a:solidFill>
              <a:srgbClr val="C01D2E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670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Соответствие 54-ФЗ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38200" y="1783080"/>
            <a:ext cx="7991764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«</a:t>
            </a:r>
            <a:r>
              <a:rPr lang="ru-RU" dirty="0" err="1"/>
              <a:t>Mobile</a:t>
            </a:r>
            <a:r>
              <a:rPr lang="ru-RU" dirty="0"/>
              <a:t> SMARTS: Курьер» работает в полном соответствии с новым законом 54-ФЗ.  В заказе есть построчный список товаров с ценами и количеством по каждой позиции.  </a:t>
            </a:r>
          </a:p>
          <a:p>
            <a:pPr>
              <a:lnSpc>
                <a:spcPct val="150000"/>
              </a:lnSpc>
            </a:pPr>
            <a:endParaRPr lang="ru-RU" dirty="0"/>
          </a:p>
          <a:p>
            <a:pPr>
              <a:lnSpc>
                <a:spcPct val="150000"/>
              </a:lnSpc>
            </a:pPr>
            <a:r>
              <a:rPr lang="ru-RU" dirty="0"/>
              <a:t>Программа интегрирована с мобильными ККМ, работающими по новому закону, благодаря чему информация о продаже попадает в ОФД с доставкой электронного чека на e-</a:t>
            </a:r>
            <a:r>
              <a:rPr lang="ru-RU" dirty="0" err="1"/>
              <a:t>mail</a:t>
            </a:r>
            <a:r>
              <a:rPr lang="ru-RU" dirty="0"/>
              <a:t> или в SMS. </a:t>
            </a:r>
          </a:p>
          <a:p>
            <a:pPr>
              <a:lnSpc>
                <a:spcPct val="150000"/>
              </a:lnSpc>
            </a:pPr>
            <a:endParaRPr lang="ru-RU" dirty="0"/>
          </a:p>
          <a:p>
            <a:pPr>
              <a:lnSpc>
                <a:spcPct val="150000"/>
              </a:lnSpc>
            </a:pPr>
            <a:r>
              <a:rPr lang="ru-RU" dirty="0"/>
              <a:t>В момент продажи печатается правильный чек нового формата.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2515" y="365125"/>
            <a:ext cx="1921372" cy="611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262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Возврат товара</a:t>
            </a:r>
          </a:p>
        </p:txBody>
      </p:sp>
      <p:sp>
        <p:nvSpPr>
          <p:cNvPr id="10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/>
              <a:t>Законодательство требует, чтобы клиент имел возможность вернуть всё или часть купленного товара.</a:t>
            </a:r>
          </a:p>
          <a:p>
            <a:pPr marL="0" indent="0">
              <a:lnSpc>
                <a:spcPct val="150000"/>
              </a:lnSpc>
              <a:buNone/>
            </a:pPr>
            <a:endParaRPr lang="ru-RU" dirty="0">
              <a:solidFill>
                <a:srgbClr val="FF0066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dirty="0">
                <a:solidFill>
                  <a:srgbClr val="FF0066"/>
                </a:solidFill>
              </a:rPr>
              <a:t>Продавать и возвращать можно любое число раз.</a:t>
            </a:r>
          </a:p>
          <a:p>
            <a:pPr marL="0" indent="0">
              <a:lnSpc>
                <a:spcPct val="150000"/>
              </a:lnSpc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331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32721" r="31900"/>
          <a:stretch/>
        </p:blipFill>
        <p:spPr>
          <a:xfrm>
            <a:off x="8575431" y="1090079"/>
            <a:ext cx="2667999" cy="5253597"/>
          </a:xfrm>
          <a:prstGeom prst="rect">
            <a:avLst/>
          </a:prstGeom>
        </p:spPr>
      </p:pic>
      <p:pic>
        <p:nvPicPr>
          <p:cNvPr id="2052" name="Picture 4" descr="https://photos-3.dropbox.com/t/2/AADOIEly4FlSl2Fj0OdAFPbuaS4tsWRC_6xj7DHAKuVXHQ/12/581135969/jpeg/32x32/3/1487102400/0/2/029.jpg/EJnevRgYp8sIIAIoAg/NlXAswqA8Dle-n79rH9jHB9GaS_gJNAbSJkE_zdoxKE?dl=0&amp;size=800x600&amp;size_mode=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616" y="1669106"/>
            <a:ext cx="2193628" cy="38997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610176" y="2912613"/>
            <a:ext cx="501741" cy="1779965"/>
          </a:xfrm>
          <a:prstGeom prst="rect">
            <a:avLst/>
          </a:prstGeom>
          <a:noFill/>
          <a:ln w="57150">
            <a:solidFill>
              <a:srgbClr val="C01D2E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5"/>
          <p:cNvSpPr>
            <a:spLocks noGrp="1"/>
          </p:cNvSpPr>
          <p:nvPr>
            <p:ph idx="1"/>
          </p:nvPr>
        </p:nvSpPr>
        <p:spPr>
          <a:xfrm>
            <a:off x="838200" y="1825625"/>
            <a:ext cx="7552174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Отметить позиции к возврату</a:t>
            </a:r>
            <a:endParaRPr lang="ru-RU" dirty="0">
              <a:solidFill>
                <a:srgbClr val="FF0066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Возврат товара</a:t>
            </a:r>
          </a:p>
        </p:txBody>
      </p:sp>
    </p:spTree>
    <p:extLst>
      <p:ext uri="{BB962C8B-B14F-4D97-AF65-F5344CB8AC3E}">
        <p14:creationId xmlns:p14="http://schemas.microsoft.com/office/powerpoint/2010/main" val="84246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32721" r="31900"/>
          <a:stretch/>
        </p:blipFill>
        <p:spPr>
          <a:xfrm>
            <a:off x="8575431" y="1090079"/>
            <a:ext cx="2667999" cy="5253597"/>
          </a:xfrm>
          <a:prstGeom prst="rect">
            <a:avLst/>
          </a:prstGeom>
        </p:spPr>
      </p:pic>
      <p:pic>
        <p:nvPicPr>
          <p:cNvPr id="2050" name="Picture 2" descr="https://photos-6.dropbox.com/t/2/AAASd2A6L50npY2AF15BUhPqdkWjJ-s8Z74Fr4dgsheB0w/12/581135969/jpeg/32x32/3/1487102400/0/2/030.jpg/EJnevRgYp8sIIAIoAg/sjhWG6_lsUoqpjiAgEMh9A1BEdJGD4hsrZlPIWnqDI4?dl=0&amp;size=800x600&amp;size_mode=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615" y="1647713"/>
            <a:ext cx="2193628" cy="38997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728410" y="4843305"/>
            <a:ext cx="2362039" cy="505415"/>
          </a:xfrm>
          <a:prstGeom prst="rect">
            <a:avLst/>
          </a:prstGeom>
          <a:noFill/>
          <a:ln w="57150">
            <a:solidFill>
              <a:srgbClr val="C01D2E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5"/>
          <p:cNvSpPr>
            <a:spLocks noGrp="1"/>
          </p:cNvSpPr>
          <p:nvPr>
            <p:ph idx="1"/>
          </p:nvPr>
        </p:nvSpPr>
        <p:spPr>
          <a:xfrm>
            <a:off x="838200" y="1825625"/>
            <a:ext cx="7552174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Отметить позиции к возврату</a:t>
            </a:r>
            <a:endParaRPr lang="ru-RU" dirty="0">
              <a:solidFill>
                <a:srgbClr val="FF0066"/>
              </a:solidFill>
            </a:endParaRPr>
          </a:p>
          <a:p>
            <a:pPr>
              <a:lnSpc>
                <a:spcPct val="150000"/>
              </a:lnSpc>
            </a:pPr>
            <a:r>
              <a:rPr lang="ru-RU" dirty="0"/>
              <a:t>Произвести возврат </a:t>
            </a:r>
            <a:r>
              <a:rPr lang="ru-RU" dirty="0">
                <a:solidFill>
                  <a:srgbClr val="FF0066"/>
                </a:solidFill>
              </a:rPr>
              <a:t>*</a:t>
            </a:r>
            <a:endParaRPr lang="ru-RU" dirty="0"/>
          </a:p>
          <a:p>
            <a:pPr marL="0" indent="0">
              <a:lnSpc>
                <a:spcPct val="150000"/>
              </a:lnSpc>
              <a:buNone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07701" y="5627885"/>
            <a:ext cx="75429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FF0066"/>
                </a:solidFill>
              </a:rPr>
              <a:t>*</a:t>
            </a:r>
            <a:r>
              <a:rPr lang="ru-RU" dirty="0"/>
              <a:t> Сразу наличными либо на карту, в зависимости от способа оплаты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Возврат товара</a:t>
            </a:r>
          </a:p>
        </p:txBody>
      </p:sp>
    </p:spTree>
    <p:extLst>
      <p:ext uri="{BB962C8B-B14F-4D97-AF65-F5344CB8AC3E}">
        <p14:creationId xmlns:p14="http://schemas.microsoft.com/office/powerpoint/2010/main" val="67029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32721" r="31900"/>
          <a:stretch/>
        </p:blipFill>
        <p:spPr>
          <a:xfrm>
            <a:off x="8575431" y="1090079"/>
            <a:ext cx="2667999" cy="52535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Создание заказа на месте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1825625"/>
            <a:ext cx="7552174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/>
              <a:t>Если разрешено, то курьер может создать новый заказ, ввести данные клиента.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2092" y="1601788"/>
            <a:ext cx="2214673" cy="3937197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10023728" y="1630363"/>
            <a:ext cx="610134" cy="610134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527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Анализ ситуации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87417"/>
            <a:ext cx="9681519" cy="408954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dirty="0"/>
              <a:t>54-ФЗ требует пробивать чек на месте.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ru-RU" dirty="0"/>
              <a:t>54-ФЗ требует, чтобы в чеке были отдельно все позиции.</a:t>
            </a:r>
          </a:p>
          <a:p>
            <a:pPr marL="0" indent="0">
              <a:lnSpc>
                <a:spcPct val="100000"/>
              </a:lnSpc>
              <a:buNone/>
            </a:pPr>
            <a:endParaRPr lang="ru-RU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ru-RU" dirty="0">
                <a:solidFill>
                  <a:srgbClr val="C01D2E"/>
                </a:solidFill>
              </a:rPr>
              <a:t>Вывод: «тупой» ККМ не подходит, нужна программа!</a:t>
            </a:r>
          </a:p>
        </p:txBody>
      </p:sp>
    </p:spTree>
    <p:extLst>
      <p:ext uri="{BB962C8B-B14F-4D97-AF65-F5344CB8AC3E}">
        <p14:creationId xmlns:p14="http://schemas.microsoft.com/office/powerpoint/2010/main" val="39047498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dirty="0"/>
              <a:t>Создание заказа на месте</a:t>
            </a:r>
          </a:p>
        </p:txBody>
      </p:sp>
      <p:sp>
        <p:nvSpPr>
          <p:cNvPr id="9" name="Объект 5"/>
          <p:cNvSpPr>
            <a:spLocks noGrp="1"/>
          </p:cNvSpPr>
          <p:nvPr>
            <p:ph idx="1"/>
          </p:nvPr>
        </p:nvSpPr>
        <p:spPr>
          <a:xfrm>
            <a:off x="838200" y="1825625"/>
            <a:ext cx="73914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r>
              <a:rPr lang="ru-RU" dirty="0"/>
              <a:t>Можно сразу же ввести данные о покупателе, в том числе его </a:t>
            </a:r>
            <a:r>
              <a:rPr lang="en-US" dirty="0"/>
              <a:t>email </a:t>
            </a:r>
            <a:r>
              <a:rPr lang="ru-RU" dirty="0"/>
              <a:t>или мобильный для отправки онлайн чека по ФЗ-54.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32721" r="31900"/>
          <a:stretch/>
        </p:blipFill>
        <p:spPr>
          <a:xfrm>
            <a:off x="8575431" y="1090079"/>
            <a:ext cx="2667999" cy="52535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2266" y="1690688"/>
            <a:ext cx="2194328" cy="389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886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Получение и сдача товара</a:t>
            </a:r>
          </a:p>
        </p:txBody>
      </p:sp>
      <p:sp>
        <p:nvSpPr>
          <p:cNvPr id="10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/>
              <a:t>Этот функционал для крупных компаний.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/>
              <a:t>Позволяет контролировать курьеров и остатков товара у них.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/>
              <a:t>Предусмотрены операции «Получение товара» и «Сдача товара».</a:t>
            </a:r>
          </a:p>
        </p:txBody>
      </p:sp>
    </p:spTree>
    <p:extLst>
      <p:ext uri="{BB962C8B-B14F-4D97-AF65-F5344CB8AC3E}">
        <p14:creationId xmlns:p14="http://schemas.microsoft.com/office/powerpoint/2010/main" val="20723607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32721" r="31900"/>
          <a:stretch/>
        </p:blipFill>
        <p:spPr>
          <a:xfrm>
            <a:off x="8575431" y="1090079"/>
            <a:ext cx="2667999" cy="525359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Получение товара</a:t>
            </a:r>
          </a:p>
        </p:txBody>
      </p:sp>
      <p:sp>
        <p:nvSpPr>
          <p:cNvPr id="10" name="Объект 5"/>
          <p:cNvSpPr>
            <a:spLocks noGrp="1"/>
          </p:cNvSpPr>
          <p:nvPr>
            <p:ph idx="1"/>
          </p:nvPr>
        </p:nvSpPr>
        <p:spPr>
          <a:xfrm>
            <a:off x="838200" y="1825625"/>
            <a:ext cx="7552174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При начале работы</a:t>
            </a:r>
            <a:endParaRPr lang="ru-RU" dirty="0">
              <a:solidFill>
                <a:srgbClr val="FF0066"/>
              </a:solidFill>
            </a:endParaRPr>
          </a:p>
          <a:p>
            <a:pPr>
              <a:lnSpc>
                <a:spcPct val="150000"/>
              </a:lnSpc>
            </a:pPr>
            <a:r>
              <a:rPr lang="ru-RU" dirty="0"/>
              <a:t>При заезде на склад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400" dirty="0"/>
              <a:t>В зависимости от настроек, курьер либо соглашается с уже готовым выгруженным для него документом, либо набирает его на месте.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006" y="1647712"/>
            <a:ext cx="2238847" cy="398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52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Сдача товара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7291192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dirty="0"/>
              <a:t>В конце работы</a:t>
            </a:r>
          </a:p>
          <a:p>
            <a:pPr>
              <a:lnSpc>
                <a:spcPct val="150000"/>
              </a:lnSpc>
            </a:pPr>
            <a:r>
              <a:rPr lang="ru-RU" dirty="0"/>
              <a:t>При заезде на склад</a:t>
            </a:r>
          </a:p>
          <a:p>
            <a:endParaRPr lang="ru-RU" dirty="0"/>
          </a:p>
          <a:p>
            <a:pPr marL="0" indent="0">
              <a:lnSpc>
                <a:spcPct val="150000"/>
              </a:lnSpc>
              <a:buNone/>
            </a:pPr>
            <a:r>
              <a:rPr lang="ru-RU" sz="2400" dirty="0"/>
              <a:t>Выводится то количество, которое осталось по факту всех доставок и возвратов.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400" dirty="0"/>
              <a:t>Можно сдать не всё, а только часть.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2721" r="31900"/>
          <a:stretch/>
        </p:blipFill>
        <p:spPr>
          <a:xfrm>
            <a:off x="8575431" y="1090079"/>
            <a:ext cx="2667999" cy="52535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006" y="1690688"/>
            <a:ext cx="2238847" cy="398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673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Итого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ru-RU" dirty="0"/>
              <a:t>Список заказов</a:t>
            </a:r>
          </a:p>
          <a:p>
            <a:pPr>
              <a:lnSpc>
                <a:spcPct val="150000"/>
              </a:lnSpc>
            </a:pPr>
            <a:r>
              <a:rPr lang="ru-RU" dirty="0"/>
              <a:t>Корректировка заказа</a:t>
            </a:r>
          </a:p>
          <a:p>
            <a:pPr>
              <a:lnSpc>
                <a:spcPct val="150000"/>
              </a:lnSpc>
            </a:pPr>
            <a:r>
              <a:rPr lang="ru-RU" dirty="0"/>
              <a:t>Прием оплаты</a:t>
            </a:r>
          </a:p>
          <a:p>
            <a:pPr>
              <a:lnSpc>
                <a:spcPct val="150000"/>
              </a:lnSpc>
            </a:pPr>
            <a:r>
              <a:rPr lang="ru-RU" dirty="0"/>
              <a:t>Возврат товара</a:t>
            </a:r>
          </a:p>
          <a:p>
            <a:pPr>
              <a:lnSpc>
                <a:spcPct val="150000"/>
              </a:lnSpc>
            </a:pPr>
            <a:r>
              <a:rPr lang="ru-RU" dirty="0"/>
              <a:t>Создание заказа на месте</a:t>
            </a:r>
          </a:p>
          <a:p>
            <a:pPr>
              <a:lnSpc>
                <a:spcPct val="150000"/>
              </a:lnSpc>
            </a:pPr>
            <a:r>
              <a:rPr lang="ru-RU" dirty="0"/>
              <a:t>Получение и сдача товара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00B050"/>
                </a:solidFill>
              </a:rPr>
              <a:t>Можно дорабатывать и добавлять свои операции</a:t>
            </a:r>
          </a:p>
        </p:txBody>
      </p:sp>
    </p:spTree>
    <p:extLst>
      <p:ext uri="{BB962C8B-B14F-4D97-AF65-F5344CB8AC3E}">
        <p14:creationId xmlns:p14="http://schemas.microsoft.com/office/powerpoint/2010/main" val="16020552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Техническая составляющая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Какие есть варианты по софту и оборудованию</a:t>
            </a:r>
          </a:p>
        </p:txBody>
      </p:sp>
    </p:spTree>
    <p:extLst>
      <p:ext uri="{BB962C8B-B14F-4D97-AF65-F5344CB8AC3E}">
        <p14:creationId xmlns:p14="http://schemas.microsoft.com/office/powerpoint/2010/main" val="1220645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Поддерживаемые устройства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8675" y="1394480"/>
            <a:ext cx="5200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</a:rPr>
              <a:t>Мобильные компьютеры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2761" y="5319823"/>
            <a:ext cx="1258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Zebra </a:t>
            </a:r>
          </a:p>
          <a:p>
            <a:pPr algn="ctr"/>
            <a:r>
              <a:rPr lang="en-US" dirty="0"/>
              <a:t>MC36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879534" y="5365951"/>
            <a:ext cx="2197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Samsung </a:t>
            </a:r>
          </a:p>
          <a:p>
            <a:pPr algn="ctr"/>
            <a:r>
              <a:rPr lang="en-US" dirty="0"/>
              <a:t>Galaxy Active Tab</a:t>
            </a:r>
            <a:endParaRPr lang="ru-RU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934" y="2500250"/>
            <a:ext cx="1610472" cy="267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01" y="2916560"/>
            <a:ext cx="1051475" cy="191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825" y="2936881"/>
            <a:ext cx="1049597" cy="187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351254" y="5379589"/>
            <a:ext cx="1365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Honeywell</a:t>
            </a:r>
          </a:p>
          <a:p>
            <a:pPr algn="ctr"/>
            <a:r>
              <a:rPr lang="en-US" dirty="0"/>
              <a:t>EDA50</a:t>
            </a:r>
            <a:endParaRPr lang="ru-RU" dirty="0"/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"/>
          <a:stretch/>
        </p:blipFill>
        <p:spPr bwMode="auto">
          <a:xfrm>
            <a:off x="9056085" y="2593895"/>
            <a:ext cx="2404911" cy="1753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688" y="3066290"/>
            <a:ext cx="88985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9299780" y="5379589"/>
            <a:ext cx="2197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Любой смартфон или планшет с 3</a:t>
            </a:r>
            <a:r>
              <a:rPr lang="en-US" dirty="0"/>
              <a:t>G </a:t>
            </a:r>
            <a:r>
              <a:rPr lang="ru-RU" dirty="0"/>
              <a:t>на </a:t>
            </a:r>
            <a:r>
              <a:rPr lang="en-US" dirty="0"/>
              <a:t>Android </a:t>
            </a:r>
            <a:r>
              <a:rPr lang="ru-RU" dirty="0"/>
              <a:t>4.1 и выше</a:t>
            </a:r>
          </a:p>
        </p:txBody>
      </p:sp>
      <p:pic>
        <p:nvPicPr>
          <p:cNvPr id="1028" name="Picture 4" descr="http://www.chasetech.com/images/attached_image_for_products/CIP_RS30_bg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9" r="21296"/>
          <a:stretch/>
        </p:blipFill>
        <p:spPr bwMode="auto">
          <a:xfrm>
            <a:off x="4022569" y="2853404"/>
            <a:ext cx="1109113" cy="196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976618" y="5379588"/>
            <a:ext cx="1208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CipherLab</a:t>
            </a:r>
            <a:endParaRPr lang="en-US" dirty="0"/>
          </a:p>
          <a:p>
            <a:pPr algn="ctr"/>
            <a:r>
              <a:rPr lang="en-US" dirty="0"/>
              <a:t>RS30</a:t>
            </a:r>
            <a:endParaRPr lang="ru-RU" dirty="0"/>
          </a:p>
        </p:txBody>
      </p:sp>
      <p:pic>
        <p:nvPicPr>
          <p:cNvPr id="1026" name="Picture 2" descr="http://www.legasoft.ru/img/tsd_smart_droid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4" r="29416"/>
          <a:stretch/>
        </p:blipFill>
        <p:spPr bwMode="auto">
          <a:xfrm>
            <a:off x="5586833" y="2461409"/>
            <a:ext cx="1110125" cy="271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254170" y="5379587"/>
            <a:ext cx="1733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АТОЛ</a:t>
            </a:r>
            <a:endParaRPr lang="en-US" dirty="0"/>
          </a:p>
          <a:p>
            <a:pPr algn="ctr"/>
            <a:r>
              <a:rPr lang="en-US" dirty="0" err="1"/>
              <a:t>Smart.DROID</a:t>
            </a:r>
            <a:r>
              <a:rPr lang="en-US" dirty="0"/>
              <a:t> </a:t>
            </a:r>
            <a:r>
              <a:rPr lang="en-US" b="1" dirty="0"/>
              <a:t>3G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327668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Поддерживаемые устройства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8675" y="1394480"/>
            <a:ext cx="5171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</a:rPr>
              <a:t>Мобильные онлайн ККМ</a:t>
            </a:r>
          </a:p>
        </p:txBody>
      </p:sp>
      <p:pic>
        <p:nvPicPr>
          <p:cNvPr id="2052" name="Picture 4" descr="Image result for атол 11ф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18291">
            <a:off x="890972" y="2690228"/>
            <a:ext cx="2163134" cy="216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34181" y="5136950"/>
            <a:ext cx="1226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АТОЛ </a:t>
            </a:r>
            <a:endParaRPr lang="en-US" dirty="0"/>
          </a:p>
          <a:p>
            <a:pPr algn="ctr"/>
            <a:r>
              <a:rPr lang="ru-RU" dirty="0"/>
              <a:t>11Ф</a:t>
            </a:r>
          </a:p>
        </p:txBody>
      </p:sp>
      <p:pic>
        <p:nvPicPr>
          <p:cNvPr id="8" name="Picture 4" descr="https://im0-tub-ru.yandex.net/i?id=d7d04fb7beef1a09c56e22091a86600e-l&amp;n=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3" t="18247" r="19499" b="6072"/>
          <a:stretch/>
        </p:blipFill>
        <p:spPr bwMode="auto">
          <a:xfrm>
            <a:off x="6000284" y="2684362"/>
            <a:ext cx="2740581" cy="217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86199" y="5136950"/>
            <a:ext cx="1226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АТОЛ </a:t>
            </a:r>
            <a:endParaRPr lang="en-US" dirty="0"/>
          </a:p>
          <a:p>
            <a:pPr algn="ctr"/>
            <a:r>
              <a:rPr lang="ru-RU" dirty="0"/>
              <a:t>1</a:t>
            </a:r>
            <a:r>
              <a:rPr lang="en-US" dirty="0"/>
              <a:t>5</a:t>
            </a:r>
            <a:r>
              <a:rPr lang="ru-RU" dirty="0"/>
              <a:t>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64301" y="5149205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АТОЛ </a:t>
            </a:r>
            <a:endParaRPr lang="en-US" dirty="0"/>
          </a:p>
          <a:p>
            <a:pPr algn="ctr"/>
            <a:r>
              <a:rPr lang="en-US" dirty="0"/>
              <a:t>60</a:t>
            </a:r>
            <a:r>
              <a:rPr lang="ru-RU" dirty="0"/>
              <a:t>Ф</a:t>
            </a:r>
            <a:endParaRPr lang="en-US" dirty="0"/>
          </a:p>
          <a:p>
            <a:pPr algn="ctr"/>
            <a:r>
              <a:rPr lang="ru-RU" dirty="0"/>
              <a:t>(с пинпадом)</a:t>
            </a:r>
          </a:p>
        </p:txBody>
      </p:sp>
      <p:pic>
        <p:nvPicPr>
          <p:cNvPr id="2056" name="Picture 8" descr="Image result for mobile пт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899" y="2828014"/>
            <a:ext cx="2273301" cy="188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105899" y="5149205"/>
            <a:ext cx="2387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ШТРИХ- </a:t>
            </a:r>
            <a:endParaRPr lang="en-US" dirty="0"/>
          </a:p>
          <a:p>
            <a:pPr algn="ctr"/>
            <a:r>
              <a:rPr lang="ru-RU" dirty="0"/>
              <a:t>МОБАЙЛ-Ф</a:t>
            </a:r>
          </a:p>
        </p:txBody>
      </p:sp>
      <p:pic>
        <p:nvPicPr>
          <p:cNvPr id="12" name="Picture 2" descr="http://pos-atm.ru/images/cms/thumbs/0443a9723d07d52a21ca0e6a8f9d7419288334cb/15f350_340_auto_5_100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5" r="20993"/>
          <a:stretch/>
        </p:blipFill>
        <p:spPr bwMode="auto">
          <a:xfrm>
            <a:off x="3751711" y="2987543"/>
            <a:ext cx="1495126" cy="156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7210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Поддерживаемые устройства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8675" y="1394480"/>
            <a:ext cx="4750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</a:rPr>
              <a:t>Мобильный эквайринг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91079" y="5332078"/>
            <a:ext cx="1226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Payme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9943097" y="5332078"/>
            <a:ext cx="1226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2can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130388" y="5332078"/>
            <a:ext cx="2387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Ingenico </a:t>
            </a:r>
          </a:p>
          <a:p>
            <a:pPr algn="ctr"/>
            <a:r>
              <a:rPr lang="en-US" dirty="0"/>
              <a:t>ICMP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018" y="2696617"/>
            <a:ext cx="2191564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901" y="2696617"/>
            <a:ext cx="1325347" cy="253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58" y="2223987"/>
            <a:ext cx="3466060" cy="329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673" y="2514385"/>
            <a:ext cx="2514818" cy="251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622873" y="5332078"/>
            <a:ext cx="2387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Ingenico </a:t>
            </a:r>
          </a:p>
          <a:p>
            <a:pPr algn="ctr"/>
            <a:r>
              <a:rPr lang="en-US" dirty="0"/>
              <a:t>iWL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87693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Варианты решения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87417"/>
            <a:ext cx="10873509" cy="4089545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/>
              <a:t>«Компьютер-</a:t>
            </a:r>
            <a:r>
              <a:rPr lang="ru-RU" dirty="0" err="1"/>
              <a:t>пинпад</a:t>
            </a:r>
            <a:r>
              <a:rPr lang="ru-RU" dirty="0"/>
              <a:t> с ККМ три в одном»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/>
              <a:t>Смартфон/планшет/ТСД + «</a:t>
            </a:r>
            <a:r>
              <a:rPr lang="ru-RU" dirty="0" err="1"/>
              <a:t>пинпад</a:t>
            </a:r>
            <a:r>
              <a:rPr lang="ru-RU" dirty="0"/>
              <a:t> с ККМ два в одном».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/>
              <a:t>Смартфон/планшет/ТСД + </a:t>
            </a:r>
            <a:r>
              <a:rPr lang="ru-RU" dirty="0" err="1"/>
              <a:t>пинпад</a:t>
            </a:r>
            <a:r>
              <a:rPr lang="ru-RU" dirty="0"/>
              <a:t> + ККМ.</a:t>
            </a:r>
          </a:p>
        </p:txBody>
      </p:sp>
    </p:spTree>
    <p:extLst>
      <p:ext uri="{BB962C8B-B14F-4D97-AF65-F5344CB8AC3E}">
        <p14:creationId xmlns:p14="http://schemas.microsoft.com/office/powerpoint/2010/main" val="743447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Что такое </a:t>
            </a:r>
            <a:r>
              <a:rPr lang="en-US" dirty="0"/>
              <a:t>«Mobile SMARTS: </a:t>
            </a:r>
            <a:r>
              <a:rPr lang="ru-RU" dirty="0"/>
              <a:t>Курьер»?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59709"/>
            <a:ext cx="10515600" cy="411725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dirty="0">
                <a:solidFill>
                  <a:srgbClr val="FF0066"/>
                </a:solidFill>
              </a:rPr>
              <a:t>Мобильное приложение </a:t>
            </a:r>
            <a:r>
              <a:rPr lang="ru-RU" dirty="0"/>
              <a:t>для курьера </a:t>
            </a:r>
            <a:r>
              <a:rPr lang="ru-RU" dirty="0">
                <a:solidFill>
                  <a:srgbClr val="FF0066"/>
                </a:solidFill>
              </a:rPr>
              <a:t>*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dirty="0">
                <a:solidFill>
                  <a:srgbClr val="FF0066"/>
                </a:solidFill>
              </a:rPr>
              <a:t>+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dirty="0"/>
              <a:t>обмен по </a:t>
            </a:r>
            <a:r>
              <a:rPr lang="en-US" dirty="0"/>
              <a:t>USB</a:t>
            </a:r>
            <a:r>
              <a:rPr lang="ru-RU" dirty="0"/>
              <a:t> или сервер приложений (при необходимости)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dirty="0">
                <a:solidFill>
                  <a:srgbClr val="FF0066"/>
                </a:solidFill>
              </a:rPr>
              <a:t>+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dirty="0"/>
              <a:t>обмен через </a:t>
            </a:r>
            <a:r>
              <a:rPr lang="en-US" dirty="0"/>
              <a:t>TXT </a:t>
            </a:r>
            <a:r>
              <a:rPr lang="ru-RU" dirty="0"/>
              <a:t>или </a:t>
            </a:r>
            <a:r>
              <a:rPr lang="en-US" dirty="0"/>
              <a:t>Excel / </a:t>
            </a:r>
            <a:r>
              <a:rPr lang="ru-RU" dirty="0"/>
              <a:t>интеграция с 1С / </a:t>
            </a:r>
            <a:r>
              <a:rPr lang="en-US" dirty="0"/>
              <a:t>ERP / </a:t>
            </a:r>
            <a:r>
              <a:rPr lang="ru-RU" dirty="0"/>
              <a:t>сайтом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07700" y="5627885"/>
            <a:ext cx="105985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FF0066"/>
                </a:solidFill>
              </a:rPr>
              <a:t>*</a:t>
            </a:r>
            <a:r>
              <a:rPr lang="ru-RU" dirty="0"/>
              <a:t> поддерживаются </a:t>
            </a:r>
            <a:r>
              <a:rPr lang="en-US" dirty="0"/>
              <a:t>Android 4.1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11741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Вариант из одного устройства</a:t>
            </a:r>
            <a:br>
              <a:rPr lang="ru-RU" dirty="0"/>
            </a:br>
            <a:r>
              <a:rPr lang="ru-RU" sz="2400" dirty="0"/>
              <a:t>(софт + прием наличных + прием карт)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254831" y="4865522"/>
            <a:ext cx="88378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00A650"/>
                </a:solidFill>
              </a:rPr>
              <a:t>Курьеру носить с собой только  1  устройство.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C01D2E"/>
                </a:solidFill>
              </a:rPr>
              <a:t>Если что-то ломается, то меняется всё (а чаще всего ломается смартфонная часть).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C01D2E"/>
                </a:solidFill>
              </a:rPr>
              <a:t>Софт на «своём» </a:t>
            </a:r>
            <a:r>
              <a:rPr lang="en-US" dirty="0">
                <a:solidFill>
                  <a:srgbClr val="C01D2E"/>
                </a:solidFill>
              </a:rPr>
              <a:t>Linux</a:t>
            </a:r>
            <a:r>
              <a:rPr lang="ru-RU" dirty="0">
                <a:solidFill>
                  <a:srgbClr val="C01D2E"/>
                </a:solidFill>
              </a:rPr>
              <a:t>, прошитый</a:t>
            </a:r>
            <a:r>
              <a:rPr lang="en-US" dirty="0">
                <a:solidFill>
                  <a:srgbClr val="C01D2E"/>
                </a:solidFill>
              </a:rPr>
              <a:t>,</a:t>
            </a:r>
            <a:r>
              <a:rPr lang="ru-RU" dirty="0">
                <a:solidFill>
                  <a:srgbClr val="C01D2E"/>
                </a:solidFill>
              </a:rPr>
              <a:t> за всеми доработками – только к поставщику.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C01D2E"/>
                </a:solidFill>
              </a:rPr>
              <a:t>Только один </a:t>
            </a:r>
            <a:r>
              <a:rPr lang="ru-RU" dirty="0" err="1">
                <a:solidFill>
                  <a:srgbClr val="C01D2E"/>
                </a:solidFill>
              </a:rPr>
              <a:t>пинпад</a:t>
            </a:r>
            <a:r>
              <a:rPr lang="ru-RU" dirty="0">
                <a:solidFill>
                  <a:srgbClr val="C01D2E"/>
                </a:solidFill>
              </a:rPr>
              <a:t>, ограничен выбор банков.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C01D2E"/>
                </a:solidFill>
              </a:rPr>
              <a:t>Высокая цена.</a:t>
            </a:r>
          </a:p>
        </p:txBody>
      </p:sp>
      <p:pic>
        <p:nvPicPr>
          <p:cNvPr id="3074" name="Picture 2" descr="https://tpgpos.com/wp-content/uploads/2016/07/PAX-S3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7" t="15667" r="27086" b="10746"/>
          <a:stretch/>
        </p:blipFill>
        <p:spPr bwMode="auto">
          <a:xfrm rot="5220071">
            <a:off x="4549130" y="1020735"/>
            <a:ext cx="2249207" cy="416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8332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Вариант из двух устройств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101745" y="2077789"/>
            <a:ext cx="7988510" cy="2850536"/>
            <a:chOff x="1069975" y="2077789"/>
            <a:chExt cx="9837226" cy="3510212"/>
          </a:xfrm>
        </p:grpSpPr>
        <p:pic>
          <p:nvPicPr>
            <p:cNvPr id="1028" name="Picture 4" descr="http://tyumen-market.ru/images/tmnmart/pp/1_1457885784pp_enl.jpe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9975" y="2792990"/>
              <a:ext cx="3391189" cy="2082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154991" y="3038764"/>
              <a:ext cx="63511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5400" b="1" dirty="0"/>
                <a:t>+</a:t>
              </a:r>
            </a:p>
          </p:txBody>
        </p:sp>
        <p:pic>
          <p:nvPicPr>
            <p:cNvPr id="2052" name="Picture 4" descr="https://im0-tub-ru.yandex.net/i?id=d7d04fb7beef1a09c56e22091a86600e-l&amp;n=1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83" t="18247" r="19499" b="6072"/>
            <a:stretch/>
          </p:blipFill>
          <p:spPr bwMode="auto">
            <a:xfrm>
              <a:off x="6483929" y="2077789"/>
              <a:ext cx="4423272" cy="3510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1182583" y="4928325"/>
            <a:ext cx="95715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00A650"/>
                </a:solidFill>
              </a:rPr>
              <a:t>Курьеру носить с собой только 2 устройства.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00A650"/>
                </a:solidFill>
              </a:rPr>
              <a:t>Если что-то ломается, то меняется только одно из 2х (чаще всего ломается смартфон).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C01D2E"/>
                </a:solidFill>
              </a:rPr>
              <a:t>Можно свой </a:t>
            </a:r>
            <a:r>
              <a:rPr lang="ru-RU" dirty="0" err="1">
                <a:solidFill>
                  <a:srgbClr val="C01D2E"/>
                </a:solidFill>
              </a:rPr>
              <a:t>пинпад</a:t>
            </a:r>
            <a:r>
              <a:rPr lang="ru-RU" dirty="0">
                <a:solidFill>
                  <a:srgbClr val="C01D2E"/>
                </a:solidFill>
              </a:rPr>
              <a:t>, но не любой, и прикручивать его к ККМ нужно в сервисном центре.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C01D2E"/>
                </a:solidFill>
              </a:rPr>
              <a:t>Прямо сейчас купить нельзя, еще не в реестре.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631" y="2040451"/>
            <a:ext cx="1364786" cy="53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579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Вариант из трех устройств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37323" y="4955556"/>
            <a:ext cx="91841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00A650"/>
                </a:solidFill>
              </a:rPr>
              <a:t>Уже точно работает, в реестре, всем хватит.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00A650"/>
                </a:solidFill>
              </a:rPr>
              <a:t>Если что-то ломается, то меняется только одно из 3х (чаще всего ломается смартфон).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00A650"/>
                </a:solidFill>
              </a:rPr>
              <a:t>Можно выбирать любой </a:t>
            </a:r>
            <a:r>
              <a:rPr lang="ru-RU" dirty="0" err="1">
                <a:solidFill>
                  <a:srgbClr val="00A650"/>
                </a:solidFill>
              </a:rPr>
              <a:t>пинпад</a:t>
            </a:r>
            <a:r>
              <a:rPr lang="ru-RU" dirty="0">
                <a:solidFill>
                  <a:srgbClr val="00A650"/>
                </a:solidFill>
              </a:rPr>
              <a:t> и любой банк.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C01D2E"/>
                </a:solidFill>
              </a:rPr>
              <a:t>Курьеру носить с собой 3 устройства.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1311563" y="1945708"/>
            <a:ext cx="9109941" cy="2799873"/>
            <a:chOff x="1311563" y="1945708"/>
            <a:chExt cx="9109941" cy="2799873"/>
          </a:xfrm>
        </p:grpSpPr>
        <p:pic>
          <p:nvPicPr>
            <p:cNvPr id="10" name="Picture 4" descr="https://www.logiscenter.us/media/catalog/product/cache/1/image/340x/9df78eab33525d08d6e5fb8d27136e95/i/n/ingenico-iwl220.jpg?583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5181" y="2120389"/>
              <a:ext cx="2534113" cy="2534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tyumen-market.ru/images/tmnmart/pp/1_1457885784pp_enl.jpe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1563" y="2574363"/>
              <a:ext cx="2897239" cy="1779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s://im0-tub-ru.yandex.net/i?id=06c3d680c6d69b8d16fd9cd37738f4cb-l&amp;n=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6750" y="2050473"/>
              <a:ext cx="3294754" cy="2695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3919170" y="2784338"/>
              <a:ext cx="542602" cy="788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5400" b="1" dirty="0"/>
                <a:t>+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816409" y="2784338"/>
              <a:ext cx="542602" cy="788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5400" b="1" dirty="0"/>
                <a:t>+</a:t>
              </a: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3214" y="1945708"/>
              <a:ext cx="1364786" cy="537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153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Курьер разработан на </a:t>
            </a:r>
            <a:r>
              <a:rPr lang="en-US" dirty="0"/>
              <a:t>Mobile SMARTS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ru-RU" b="1" dirty="0" err="1"/>
              <a:t>Mobile</a:t>
            </a:r>
            <a:r>
              <a:rPr lang="ru-RU" b="1" dirty="0"/>
              <a:t> SMARTS </a:t>
            </a:r>
            <a:r>
              <a:rPr lang="ru-RU" dirty="0"/>
              <a:t>— это программная платформа для разработки корпоративных мобильных решений под мобильные терминалы сбора данных (ТСД), </a:t>
            </a:r>
            <a:r>
              <a:rPr lang="ru-RU" dirty="0" err="1"/>
              <a:t>микрокиоски</a:t>
            </a:r>
            <a:r>
              <a:rPr lang="ru-RU" dirty="0"/>
              <a:t> (прайс-</a:t>
            </a:r>
            <a:r>
              <a:rPr lang="ru-RU" dirty="0" err="1"/>
              <a:t>чекеры</a:t>
            </a:r>
            <a:r>
              <a:rPr lang="ru-RU" dirty="0"/>
              <a:t>), смартфоны и планшеты.</a:t>
            </a:r>
          </a:p>
        </p:txBody>
      </p:sp>
    </p:spTree>
    <p:extLst>
      <p:ext uri="{BB962C8B-B14F-4D97-AF65-F5344CB8AC3E}">
        <p14:creationId xmlns:p14="http://schemas.microsoft.com/office/powerpoint/2010/main" val="4138068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Почему </a:t>
            </a:r>
            <a:r>
              <a:rPr lang="en-US" dirty="0"/>
              <a:t>Mobile SMARTS</a:t>
            </a:r>
            <a:r>
              <a:rPr lang="ru-RU" dirty="0"/>
              <a:t>?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ru-RU" dirty="0" err="1"/>
              <a:t>Mobile</a:t>
            </a:r>
            <a:r>
              <a:rPr lang="ru-RU" dirty="0"/>
              <a:t> SMARTS обеспечивает быструю разработку, внедрение, собственно работу и последующую поддержку мобильной части (</a:t>
            </a:r>
            <a:r>
              <a:rPr lang="ru-RU" dirty="0" err="1"/>
              <a:t>front-end</a:t>
            </a:r>
            <a:r>
              <a:rPr lang="ru-RU" dirty="0"/>
              <a:t>) транспортных, складских, торговых и производственных систем.</a:t>
            </a:r>
          </a:p>
        </p:txBody>
      </p:sp>
    </p:spTree>
    <p:extLst>
      <p:ext uri="{BB962C8B-B14F-4D97-AF65-F5344CB8AC3E}">
        <p14:creationId xmlns:p14="http://schemas.microsoft.com/office/powerpoint/2010/main" val="41238984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cleverence.ru/upload/iblock/ffd/mobile-smarts-schem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05" y="137786"/>
            <a:ext cx="7181633" cy="663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7386" y="0"/>
            <a:ext cx="3824614" cy="6858000"/>
          </a:xfrm>
          <a:solidFill>
            <a:schemeClr val="accent1">
              <a:lumMod val="50000"/>
            </a:schemeClr>
          </a:solidFill>
        </p:spPr>
        <p:txBody>
          <a:bodyPr anchor="ctr">
            <a:normAutofit/>
          </a:bodyPr>
          <a:lstStyle/>
          <a:p>
            <a:pPr marL="177800"/>
            <a:r>
              <a:rPr lang="ru-RU" sz="3600" dirty="0">
                <a:solidFill>
                  <a:schemeClr val="bg1"/>
                </a:solidFill>
              </a:rPr>
              <a:t>Архитектура </a:t>
            </a:r>
            <a:r>
              <a:rPr lang="en-US" sz="3600" dirty="0">
                <a:solidFill>
                  <a:schemeClr val="bg1"/>
                </a:solidFill>
              </a:rPr>
              <a:t>Mobile SMARTS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5697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Средства разработки включены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229" y="1931039"/>
            <a:ext cx="4529647" cy="38386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251" y="2194245"/>
            <a:ext cx="2486958" cy="33122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564" y="2521528"/>
            <a:ext cx="2337236" cy="263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903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Автоматический обмен</a:t>
            </a:r>
          </a:p>
        </p:txBody>
      </p:sp>
      <p:pic>
        <p:nvPicPr>
          <p:cNvPr id="1028" name="Picture 4" descr="http://www.miankoutu.com/uploadfiles/2016-3-25/phone_30_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700" y="2160065"/>
            <a:ext cx="4299932" cy="307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downloadicons.net/sites/default/files/green-circular-arrow-logo-icon-9496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453" y="3265542"/>
            <a:ext cx="860425" cy="8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67508" y="1674674"/>
            <a:ext cx="5965371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В программе предусмотрен автоматический обмен при наличии сети. </a:t>
            </a:r>
          </a:p>
          <a:p>
            <a:pPr>
              <a:lnSpc>
                <a:spcPct val="150000"/>
              </a:lnSpc>
            </a:pPr>
            <a:endParaRPr lang="ru-RU" dirty="0"/>
          </a:p>
          <a:p>
            <a:pPr>
              <a:lnSpc>
                <a:spcPct val="150000"/>
              </a:lnSpc>
            </a:pPr>
            <a:r>
              <a:rPr lang="ru-RU" dirty="0"/>
              <a:t>Выполненные заказы уходят в систему, новые заказы приходят на мобильное устройство.  </a:t>
            </a:r>
          </a:p>
          <a:p>
            <a:pPr>
              <a:lnSpc>
                <a:spcPct val="150000"/>
              </a:lnSpc>
            </a:pPr>
            <a:endParaRPr lang="ru-RU" dirty="0"/>
          </a:p>
          <a:p>
            <a:pPr>
              <a:lnSpc>
                <a:spcPct val="150000"/>
              </a:lnSpc>
            </a:pPr>
            <a:r>
              <a:rPr lang="ru-RU" dirty="0"/>
              <a:t>При наличии </a:t>
            </a:r>
            <a:r>
              <a:rPr lang="ru-RU" dirty="0" err="1"/>
              <a:t>Wi-Fi</a:t>
            </a:r>
            <a:r>
              <a:rPr lang="ru-RU" dirty="0"/>
              <a:t> или сети сотового оператора это позволяет работать без ручной загрузки/выгрузки каких-либо файлов по кабелю или через сетевые папки.</a:t>
            </a:r>
          </a:p>
        </p:txBody>
      </p:sp>
    </p:spTree>
    <p:extLst>
      <p:ext uri="{BB962C8B-B14F-4D97-AF65-F5344CB8AC3E}">
        <p14:creationId xmlns:p14="http://schemas.microsoft.com/office/powerpoint/2010/main" val="24904075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Заключение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9162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Итого преимущества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ТСД / смартфон / планшет.</a:t>
            </a:r>
          </a:p>
          <a:p>
            <a:pPr>
              <a:lnSpc>
                <a:spcPct val="150000"/>
              </a:lnSpc>
            </a:pPr>
            <a:r>
              <a:rPr lang="ru-RU" dirty="0" err="1"/>
              <a:t>Android</a:t>
            </a:r>
            <a:r>
              <a:rPr lang="ru-RU" dirty="0"/>
              <a:t>.</a:t>
            </a:r>
          </a:p>
          <a:p>
            <a:pPr>
              <a:lnSpc>
                <a:spcPct val="150000"/>
              </a:lnSpc>
            </a:pPr>
            <a:r>
              <a:rPr lang="ru-RU" dirty="0"/>
              <a:t>Разработан на </a:t>
            </a:r>
            <a:r>
              <a:rPr lang="en-US" dirty="0"/>
              <a:t>Mobile SMARTS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dirty="0"/>
              <a:t>Есть визуальный инструмент разработки для программистов</a:t>
            </a:r>
          </a:p>
          <a:p>
            <a:pPr>
              <a:lnSpc>
                <a:spcPct val="150000"/>
              </a:lnSpc>
            </a:pPr>
            <a:r>
              <a:rPr lang="ru-RU" dirty="0"/>
              <a:t>Онлайн / офлайн / полу-офлайн / </a:t>
            </a:r>
            <a:r>
              <a:rPr lang="en-US" dirty="0"/>
              <a:t>3G / LTE / Wi-Fi / </a:t>
            </a:r>
            <a:r>
              <a:rPr lang="ru-RU" dirty="0"/>
              <a:t>кабель </a:t>
            </a:r>
            <a:r>
              <a:rPr lang="en-US" dirty="0"/>
              <a:t>USB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7694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Что умеет </a:t>
            </a:r>
            <a:r>
              <a:rPr lang="en-US" dirty="0"/>
              <a:t>«Mobile SMARTS: </a:t>
            </a:r>
            <a:r>
              <a:rPr lang="ru-RU" dirty="0"/>
              <a:t>Курьер»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59709"/>
            <a:ext cx="10515600" cy="411725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ru-RU" dirty="0"/>
              <a:t>Принимать к оплате наличные и карты</a:t>
            </a:r>
          </a:p>
          <a:p>
            <a:pPr>
              <a:lnSpc>
                <a:spcPct val="150000"/>
              </a:lnSpc>
            </a:pPr>
            <a:r>
              <a:rPr lang="ru-RU" dirty="0"/>
              <a:t>Пробивать чеки</a:t>
            </a:r>
            <a:r>
              <a:rPr lang="en-US" dirty="0"/>
              <a:t> </a:t>
            </a:r>
            <a:r>
              <a:rPr lang="ru-RU" dirty="0"/>
              <a:t>на онлайн ККМ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ru-RU" dirty="0"/>
              <a:t>Исправлять заказы, добавлять/убирать/возвращать позиции</a:t>
            </a:r>
          </a:p>
          <a:p>
            <a:pPr>
              <a:lnSpc>
                <a:spcPct val="150000"/>
              </a:lnSpc>
            </a:pPr>
            <a:r>
              <a:rPr lang="ru-RU" dirty="0"/>
              <a:t>Оформлять возвраты</a:t>
            </a:r>
          </a:p>
          <a:p>
            <a:pPr>
              <a:lnSpc>
                <a:spcPct val="150000"/>
              </a:lnSpc>
            </a:pPr>
            <a:r>
              <a:rPr lang="ru-RU" dirty="0"/>
              <a:t>Получать заказы из офиса, отчитываться о выполнении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00A650"/>
                </a:solidFill>
              </a:rPr>
              <a:t>Двигать бизнес вперед!</a:t>
            </a:r>
          </a:p>
        </p:txBody>
      </p:sp>
    </p:spTree>
    <p:extLst>
      <p:ext uri="{BB962C8B-B14F-4D97-AF65-F5344CB8AC3E}">
        <p14:creationId xmlns:p14="http://schemas.microsoft.com/office/powerpoint/2010/main" val="11582851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381204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2721" r="31900"/>
          <a:stretch/>
        </p:blipFill>
        <p:spPr>
          <a:xfrm>
            <a:off x="8654664" y="923366"/>
            <a:ext cx="2667999" cy="52535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операции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1825625"/>
            <a:ext cx="7552174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Работа с заказами</a:t>
            </a:r>
          </a:p>
          <a:p>
            <a:pPr>
              <a:lnSpc>
                <a:spcPct val="150000"/>
              </a:lnSpc>
            </a:pPr>
            <a:r>
              <a:rPr lang="ru-RU" dirty="0"/>
              <a:t>Получение товара на складе</a:t>
            </a:r>
          </a:p>
          <a:p>
            <a:pPr>
              <a:lnSpc>
                <a:spcPct val="150000"/>
              </a:lnSpc>
            </a:pPr>
            <a:r>
              <a:rPr lang="ru-RU" dirty="0"/>
              <a:t>Сдача товара на склад</a:t>
            </a:r>
          </a:p>
          <a:p>
            <a:pPr>
              <a:lnSpc>
                <a:spcPct val="150000"/>
              </a:lnSpc>
            </a:pPr>
            <a:r>
              <a:rPr lang="ru-RU" dirty="0"/>
              <a:t>Кассовые операции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9526" y="1456265"/>
            <a:ext cx="2243080" cy="398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07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32721" r="31900"/>
          <a:stretch/>
        </p:blipFill>
        <p:spPr>
          <a:xfrm>
            <a:off x="7474605" y="1670016"/>
            <a:ext cx="1957822" cy="38551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Дополнительно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1825625"/>
            <a:ext cx="7552174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Показ адреса на карте</a:t>
            </a:r>
          </a:p>
          <a:p>
            <a:pPr>
              <a:lnSpc>
                <a:spcPct val="150000"/>
              </a:lnSpc>
            </a:pPr>
            <a:r>
              <a:rPr lang="ru-RU" dirty="0"/>
              <a:t>Звонок клиенту прямо из заказа</a:t>
            </a:r>
          </a:p>
          <a:p>
            <a:pPr>
              <a:lnSpc>
                <a:spcPct val="150000"/>
              </a:lnSpc>
            </a:pPr>
            <a:r>
              <a:rPr lang="ru-RU" dirty="0"/>
              <a:t>Смешанная оплата (наличные + карта)</a:t>
            </a:r>
          </a:p>
          <a:p>
            <a:pPr>
              <a:lnSpc>
                <a:spcPct val="150000"/>
              </a:lnSpc>
            </a:pPr>
            <a:r>
              <a:rPr lang="ru-RU" dirty="0"/>
              <a:t>и др.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0594" y="2116909"/>
            <a:ext cx="1612927" cy="28665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2721" r="31900"/>
          <a:stretch/>
        </p:blipFill>
        <p:spPr>
          <a:xfrm>
            <a:off x="8753536" y="923366"/>
            <a:ext cx="2667999" cy="52535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4465" y="1575136"/>
            <a:ext cx="2222616" cy="3950056"/>
          </a:xfrm>
          <a:prstGeom prst="rect">
            <a:avLst/>
          </a:prstGeom>
        </p:spPr>
      </p:pic>
      <p:cxnSp>
        <p:nvCxnSpPr>
          <p:cNvPr id="10" name="Скругленная соединительная линия 9"/>
          <p:cNvCxnSpPr/>
          <p:nvPr/>
        </p:nvCxnSpPr>
        <p:spPr>
          <a:xfrm>
            <a:off x="8829675" y="2733675"/>
            <a:ext cx="1285875" cy="409575"/>
          </a:xfrm>
          <a:prstGeom prst="curvedConnector3">
            <a:avLst>
              <a:gd name="adj1" fmla="val 101111"/>
            </a:avLst>
          </a:prstGeom>
          <a:ln w="28575">
            <a:solidFill>
              <a:srgbClr val="5486C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1881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"/>
            <a:lum/>
          </a:blip>
          <a:srcRect/>
          <a:stretch>
            <a:fillRect l="25000" t="10000" r="18000" b="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Сценарии использования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Кому и для чего может понадобиться эта программа</a:t>
            </a:r>
          </a:p>
        </p:txBody>
      </p:sp>
    </p:spTree>
    <p:extLst>
      <p:ext uri="{BB962C8B-B14F-4D97-AF65-F5344CB8AC3E}">
        <p14:creationId xmlns:p14="http://schemas.microsoft.com/office/powerpoint/2010/main" val="15979169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8519</TotalTime>
  <Words>1662</Words>
  <Application>Microsoft Office PowerPoint</Application>
  <PresentationFormat>Широкоэкранный</PresentationFormat>
  <Paragraphs>348</Paragraphs>
  <Slides>60</Slides>
  <Notes>30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5" baseType="lpstr">
      <vt:lpstr>Arial</vt:lpstr>
      <vt:lpstr>Calibri</vt:lpstr>
      <vt:lpstr>Segoe UI</vt:lpstr>
      <vt:lpstr>Segoe UI Light</vt:lpstr>
      <vt:lpstr>Тема Office</vt:lpstr>
      <vt:lpstr>Презентация PowerPoint</vt:lpstr>
      <vt:lpstr>Презентация PowerPoint</vt:lpstr>
      <vt:lpstr>Mobile SMARTS: Курьер</vt:lpstr>
      <vt:lpstr>Анализ ситуации</vt:lpstr>
      <vt:lpstr>Что такое «Mobile SMARTS: Курьер»?</vt:lpstr>
      <vt:lpstr>Что умеет «Mobile SMARTS: Курьер»</vt:lpstr>
      <vt:lpstr>Основные операции</vt:lpstr>
      <vt:lpstr>Дополнительно</vt:lpstr>
      <vt:lpstr>Сценарии использования</vt:lpstr>
      <vt:lpstr>Какие предусмотрены сценарии</vt:lpstr>
      <vt:lpstr>Сам себе курьер</vt:lpstr>
      <vt:lpstr>Сам себе курьер</vt:lpstr>
      <vt:lpstr>Сам себе курьер</vt:lpstr>
      <vt:lpstr>Доверенные курьеры</vt:lpstr>
      <vt:lpstr>Доверенные курьеры</vt:lpstr>
      <vt:lpstr>Доверенные курьеры</vt:lpstr>
      <vt:lpstr>Курьерская компания</vt:lpstr>
      <vt:lpstr>Курьерская компания</vt:lpstr>
      <vt:lpstr>Курьерская компания</vt:lpstr>
      <vt:lpstr>Курьерская компания</vt:lpstr>
      <vt:lpstr>Подробнее об операциях</vt:lpstr>
      <vt:lpstr>Список заказов</vt:lpstr>
      <vt:lpstr>Список заказов</vt:lpstr>
      <vt:lpstr>Список заказов</vt:lpstr>
      <vt:lpstr>Список заказов</vt:lpstr>
      <vt:lpstr>Список заказов</vt:lpstr>
      <vt:lpstr>Просмотр заказа</vt:lpstr>
      <vt:lpstr>Просмотр заказа</vt:lpstr>
      <vt:lpstr>Корректировка заказа</vt:lpstr>
      <vt:lpstr>Корректировка заказа</vt:lpstr>
      <vt:lpstr>Корректировка заказа</vt:lpstr>
      <vt:lpstr>Корректировка заказа</vt:lpstr>
      <vt:lpstr>Корректировка заказа</vt:lpstr>
      <vt:lpstr>Получение оплаты</vt:lpstr>
      <vt:lpstr>Соответствие 54-ФЗ</vt:lpstr>
      <vt:lpstr>Возврат товара</vt:lpstr>
      <vt:lpstr>Возврат товара</vt:lpstr>
      <vt:lpstr>Возврат товара</vt:lpstr>
      <vt:lpstr>Создание заказа на месте</vt:lpstr>
      <vt:lpstr>Создание заказа на месте</vt:lpstr>
      <vt:lpstr>Получение и сдача товара</vt:lpstr>
      <vt:lpstr>Получение товара</vt:lpstr>
      <vt:lpstr>Сдача товара</vt:lpstr>
      <vt:lpstr>Итого</vt:lpstr>
      <vt:lpstr>Техническая составляющая</vt:lpstr>
      <vt:lpstr>Поддерживаемые устройства</vt:lpstr>
      <vt:lpstr>Поддерживаемые устройства</vt:lpstr>
      <vt:lpstr>Поддерживаемые устройства</vt:lpstr>
      <vt:lpstr>Варианты решения</vt:lpstr>
      <vt:lpstr>Вариант из одного устройства (софт + прием наличных + прием карт)</vt:lpstr>
      <vt:lpstr>Вариант из двух устройств</vt:lpstr>
      <vt:lpstr>Вариант из трех устройств</vt:lpstr>
      <vt:lpstr>Курьер разработан на Mobile SMARTS</vt:lpstr>
      <vt:lpstr>Почему Mobile SMARTS?</vt:lpstr>
      <vt:lpstr>Архитектура Mobile SMARTS</vt:lpstr>
      <vt:lpstr>Средства разработки включены</vt:lpstr>
      <vt:lpstr>Автоматический обмен</vt:lpstr>
      <vt:lpstr>Заключение</vt:lpstr>
      <vt:lpstr>Итого преимущества</vt:lpstr>
      <vt:lpstr>Спасибо!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Mobile SMARTS: Магазин 15</dc:title>
  <dc:creator>Учетная запись Майкрософт</dc:creator>
  <cp:lastModifiedBy>Всеволод Мартынов</cp:lastModifiedBy>
  <cp:revision>217</cp:revision>
  <dcterms:created xsi:type="dcterms:W3CDTF">2016-04-22T13:44:34Z</dcterms:created>
  <dcterms:modified xsi:type="dcterms:W3CDTF">2018-06-26T14:47:56Z</dcterms:modified>
</cp:coreProperties>
</file>